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</p:sldMasterIdLst>
  <p:notesMasterIdLst>
    <p:notesMasterId r:id="rId26"/>
  </p:notesMasterIdLst>
  <p:sldIdLst>
    <p:sldId id="258" r:id="rId4"/>
    <p:sldId id="294" r:id="rId5"/>
    <p:sldId id="305" r:id="rId6"/>
    <p:sldId id="297" r:id="rId7"/>
    <p:sldId id="311" r:id="rId8"/>
    <p:sldId id="312" r:id="rId9"/>
    <p:sldId id="260" r:id="rId10"/>
    <p:sldId id="281" r:id="rId11"/>
    <p:sldId id="310" r:id="rId12"/>
    <p:sldId id="314" r:id="rId13"/>
    <p:sldId id="315" r:id="rId14"/>
    <p:sldId id="316" r:id="rId15"/>
    <p:sldId id="317" r:id="rId16"/>
    <p:sldId id="298" r:id="rId17"/>
    <p:sldId id="261" r:id="rId18"/>
    <p:sldId id="293" r:id="rId19"/>
    <p:sldId id="269" r:id="rId20"/>
    <p:sldId id="286" r:id="rId21"/>
    <p:sldId id="289" r:id="rId22"/>
    <p:sldId id="300" r:id="rId23"/>
    <p:sldId id="319" r:id="rId24"/>
    <p:sldId id="329" r:id="rId25"/>
  </p:sldIdLst>
  <p:sldSz cx="12192000" cy="6858000"/>
  <p:notesSz cx="6858000" cy="9144000"/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25">
          <p15:clr>
            <a:srgbClr val="A4A3A4"/>
          </p15:clr>
        </p15:guide>
        <p15:guide id="2" pos="385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074C"/>
    <a:srgbClr val="FF0066"/>
    <a:srgbClr val="094162"/>
    <a:srgbClr val="FF3300"/>
    <a:srgbClr val="E73116"/>
    <a:srgbClr val="9E5ECE"/>
    <a:srgbClr val="09405E"/>
    <a:srgbClr val="148CD6"/>
    <a:srgbClr val="106F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58" autoAdjust="0"/>
    <p:restoredTop sz="94386" autoAdjust="0"/>
  </p:normalViewPr>
  <p:slideViewPr>
    <p:cSldViewPr snapToGrid="0">
      <p:cViewPr varScale="1">
        <p:scale>
          <a:sx n="108" d="100"/>
          <a:sy n="108" d="100"/>
        </p:scale>
        <p:origin x="630" y="102"/>
      </p:cViewPr>
      <p:guideLst>
        <p:guide orient="horz" pos="2125"/>
        <p:guide pos="385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 rot="0" spcFirstLastPara="0" vertOverflow="ellipsis" vert="horz" wrap="square" anchor="ctr" anchorCtr="1"/>
          <a:lstStyle/>
          <a:p>
            <a:pPr>
              <a:defRPr lang="zh-CN" sz="216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ja-JP" altLang="en-US" dirty="0">
                <a:solidFill>
                  <a:schemeClr val="tx2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国家によって既存お客様の営業額比率</a:t>
            </a:r>
            <a:endParaRPr lang="en-US" altLang="ja-JP" dirty="0">
              <a:solidFill>
                <a:schemeClr val="tx2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c:rich>
      </c:tx>
      <c:layout>
        <c:manualLayout>
          <c:xMode val="edge"/>
          <c:yMode val="edge"/>
          <c:x val="2.2150462137248701E-2"/>
          <c:y val="3.1202883955859999E-2"/>
        </c:manualLayout>
      </c:layout>
      <c:overlay val="0"/>
      <c:spPr>
        <a:noFill/>
        <a:ln>
          <a:noFill/>
        </a:ln>
        <a:effectLst/>
      </c:spPr>
      <c:txPr>
        <a:bodyPr rot="0" spcFirstLastPara="0" vertOverflow="ellipsis" vert="horz" wrap="square" anchor="ctr" anchorCtr="1"/>
        <a:lstStyle/>
        <a:p>
          <a:pPr>
            <a:defRPr lang="zh-CN" sz="216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zh-CN"/>
        </a:p>
      </c:txPr>
    </c:title>
    <c:autoTitleDeleted val="0"/>
    <c:plotArea>
      <c:layout>
        <c:manualLayout>
          <c:layoutTarget val="inner"/>
          <c:xMode val="edge"/>
          <c:yMode val="edge"/>
          <c:x val="0.248419986616359"/>
          <c:y val="0.230125351946357"/>
          <c:w val="0.57985244110303102"/>
          <c:h val="0.3825302587643690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国家</c:v>
                </c:pt>
              </c:strCache>
            </c:strRef>
          </c:tx>
          <c:spPr>
            <a:solidFill>
              <a:schemeClr val="accent2">
                <a:tint val="100000"/>
                <a:shade val="100000"/>
                <a:hueMod val="100000"/>
                <a:satMod val="100000"/>
              </a:schemeClr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Sheet1!$A$2:$A$6</c:f>
              <c:strCache>
                <c:ptCount val="5"/>
                <c:pt idx="0">
                  <c:v>日本</c:v>
                </c:pt>
                <c:pt idx="1">
                  <c:v>ヨーロッパ</c:v>
                </c:pt>
                <c:pt idx="2">
                  <c:v>アジア</c:v>
                </c:pt>
                <c:pt idx="3">
                  <c:v>アメリカ</c:v>
                </c:pt>
                <c:pt idx="4">
                  <c:v>その他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0.60000000000000098</c:v>
                </c:pt>
                <c:pt idx="1">
                  <c:v>0.1</c:v>
                </c:pt>
                <c:pt idx="2">
                  <c:v>0.2</c:v>
                </c:pt>
                <c:pt idx="3">
                  <c:v>0.05</c:v>
                </c:pt>
                <c:pt idx="4">
                  <c:v>0.05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B71-461B-A116-D553D71999FF}"/>
            </c:ext>
          </c:extLst>
        </c:ser>
        <c:dLbls>
          <c:showLegendKey val="1"/>
          <c:showVal val="1"/>
          <c:showCatName val="1"/>
          <c:showSerName val="1"/>
          <c:showPercent val="1"/>
          <c:showBubbleSize val="1"/>
        </c:dLbls>
        <c:gapWidth val="150"/>
        <c:axId val="32086656"/>
        <c:axId val="42899712"/>
      </c:barChart>
      <c:catAx>
        <c:axId val="3208665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noFill/>
          <a:ln w="12700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42899712"/>
        <c:crosses val="autoZero"/>
        <c:auto val="1"/>
        <c:lblAlgn val="ctr"/>
        <c:lblOffset val="100"/>
        <c:noMultiLvlLbl val="0"/>
      </c:catAx>
      <c:valAx>
        <c:axId val="42899712"/>
        <c:scaling>
          <c:orientation val="minMax"/>
        </c:scaling>
        <c:delete val="0"/>
        <c:axPos val="l"/>
        <c:majorGridlines>
          <c:spPr>
            <a:ln w="12700" cap="flat" cmpd="sng" algn="ctr">
              <a:solidFill>
                <a:schemeClr val="tx1">
                  <a:tint val="75000"/>
                </a:schemeClr>
              </a:solidFill>
              <a:prstDash val="solid"/>
              <a:round/>
            </a:ln>
            <a:effectLst/>
          </c:spPr>
        </c:majorGridlines>
        <c:numFmt formatCode="0%" sourceLinked="1"/>
        <c:majorTickMark val="out"/>
        <c:minorTickMark val="none"/>
        <c:tickLblPos val="nextTo"/>
        <c:spPr>
          <a:noFill/>
          <a:ln w="12700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320866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12700" cap="flat" cmpd="sng" algn="ctr">
      <a:noFill/>
      <a:prstDash val="solid"/>
    </a:ln>
    <a:effectLst/>
  </c:spPr>
  <c:txPr>
    <a:bodyPr/>
    <a:lstStyle/>
    <a:p>
      <a:pPr>
        <a:defRPr lang="zh-CN" sz="1800"/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style1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B425A7-BB31-4AA7-812E-6A317F667028}" type="datetimeFigureOut">
              <a:rPr lang="zh-CN" altLang="en-US" smtClean="0"/>
              <a:t>2021/5/29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58F88B-9D5A-4713-8DF6-F68F2B53DF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42841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58F88B-9D5A-4713-8DF6-F68F2B53DF33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33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772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33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08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4102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600206"/>
            <a:ext cx="54102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3" y="1535113"/>
            <a:ext cx="53863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3" y="2174875"/>
            <a:ext cx="53863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7" y="1535113"/>
            <a:ext cx="538956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7" y="2174875"/>
            <a:ext cx="538956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269" y="273056"/>
            <a:ext cx="681513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3"/>
            <a:ext cx="40116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772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圆角矩形 12"/>
          <p:cNvSpPr/>
          <p:nvPr/>
        </p:nvSpPr>
        <p:spPr>
          <a:xfrm>
            <a:off x="87084" y="69756"/>
            <a:ext cx="12017829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副标题 8"/>
          <p:cNvSpPr>
            <a:spLocks noGrp="1"/>
          </p:cNvSpPr>
          <p:nvPr>
            <p:ph type="subTitle" idx="1"/>
          </p:nvPr>
        </p:nvSpPr>
        <p:spPr>
          <a:xfrm>
            <a:off x="1727200" y="3200400"/>
            <a:ext cx="85344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zh-CN" altLang="en-US"/>
              <a:t>单击此处编辑母版副标题样式</a:t>
            </a:r>
            <a:endParaRPr kumimoji="0" lang="en-US"/>
          </a:p>
        </p:txBody>
      </p:sp>
      <p:sp>
        <p:nvSpPr>
          <p:cNvPr id="28" name="日期占位符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50D65-C64D-44FB-9152-4CC2DE0C9198}" type="datetime1">
              <a:rPr lang="en-US" smtClean="0"/>
              <a:t>5/29/2021</a:t>
            </a:fld>
            <a:endParaRPr 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灯片编号占位符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BFEBEB0A-9E3D-4B14-9782-E2AE3DA60D9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矩形 6"/>
          <p:cNvSpPr/>
          <p:nvPr/>
        </p:nvSpPr>
        <p:spPr>
          <a:xfrm>
            <a:off x="83909" y="1449304"/>
            <a:ext cx="12028716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矩形 9"/>
          <p:cNvSpPr/>
          <p:nvPr/>
        </p:nvSpPr>
        <p:spPr>
          <a:xfrm>
            <a:off x="83909" y="1396720"/>
            <a:ext cx="12028716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矩形 10"/>
          <p:cNvSpPr/>
          <p:nvPr/>
        </p:nvSpPr>
        <p:spPr>
          <a:xfrm>
            <a:off x="83909" y="2976649"/>
            <a:ext cx="12028716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标题 7"/>
          <p:cNvSpPr>
            <a:spLocks noGrp="1"/>
          </p:cNvSpPr>
          <p:nvPr>
            <p:ph type="ctrTitle"/>
          </p:nvPr>
        </p:nvSpPr>
        <p:spPr>
          <a:xfrm>
            <a:off x="609600" y="1505931"/>
            <a:ext cx="109728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E64A4-35FB-42B6-9183-2C0CE0E36649}" type="datetime1">
              <a:rPr lang="en-US" smtClean="0"/>
              <a:t>5/29/2021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内容占位符 7"/>
          <p:cNvSpPr>
            <a:spLocks noGrp="1"/>
          </p:cNvSpPr>
          <p:nvPr>
            <p:ph sz="quarter" idx="1"/>
          </p:nvPr>
        </p:nvSpPr>
        <p:spPr>
          <a:xfrm>
            <a:off x="1219200" y="1447800"/>
            <a:ext cx="10363200" cy="4572000"/>
          </a:xfrm>
        </p:spPr>
        <p:txBody>
          <a:bodyPr vert="horz"/>
          <a:lstStyle/>
          <a:p>
            <a:pPr lvl="0" eaLnBrk="1" latinLnBrk="0" hangingPunct="1"/>
            <a:r>
              <a:rPr lang="zh-CN" altLang="en-US"/>
              <a:t>单击此处编辑母版文本样式</a:t>
            </a:r>
          </a:p>
          <a:p>
            <a:pPr lvl="1" eaLnBrk="1" latinLnBrk="0" hangingPunct="1"/>
            <a:r>
              <a:rPr lang="zh-CN" altLang="en-US"/>
              <a:t>第二级</a:t>
            </a:r>
          </a:p>
          <a:p>
            <a:pPr lvl="2" eaLnBrk="1" latinLnBrk="0" hangingPunct="1"/>
            <a:r>
              <a:rPr lang="zh-CN" altLang="en-US"/>
              <a:t>第三级</a:t>
            </a:r>
          </a:p>
          <a:p>
            <a:pPr lvl="3" eaLnBrk="1" latinLnBrk="0" hangingPunct="1"/>
            <a:r>
              <a:rPr lang="zh-CN" altLang="en-US"/>
              <a:t>第四级</a:t>
            </a:r>
          </a:p>
          <a:p>
            <a:pPr lvl="4" eaLnBrk="1" latinLnBrk="0" hangingPunct="1"/>
            <a:r>
              <a:rPr lang="zh-CN" altLang="en-US"/>
              <a:t>第五级</a:t>
            </a:r>
            <a:endParaRPr kumimoji="0" lang="en-US"/>
          </a:p>
        </p:txBody>
      </p:sp>
    </p:spTree>
  </p:cSld>
  <p:clrMapOvr>
    <a:masterClrMapping/>
  </p:clrMapOvr>
  <p:transition spd="med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圆角矩形 9"/>
          <p:cNvSpPr/>
          <p:nvPr/>
        </p:nvSpPr>
        <p:spPr>
          <a:xfrm>
            <a:off x="87084" y="69756"/>
            <a:ext cx="12017829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952501"/>
            <a:ext cx="103632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547938"/>
            <a:ext cx="103632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683B9-6ECA-47FA-93CF-B124A0FAC208}" type="datetime1">
              <a:rPr lang="en-US" smtClean="0"/>
              <a:t>5/29/2021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1066800" y="6172200"/>
            <a:ext cx="533400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矩形 6"/>
          <p:cNvSpPr/>
          <p:nvPr/>
        </p:nvSpPr>
        <p:spPr>
          <a:xfrm flipV="1">
            <a:off x="92550" y="2376830"/>
            <a:ext cx="1201802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矩形 7"/>
          <p:cNvSpPr/>
          <p:nvPr/>
        </p:nvSpPr>
        <p:spPr>
          <a:xfrm>
            <a:off x="92195" y="2341476"/>
            <a:ext cx="12018375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矩形 8"/>
          <p:cNvSpPr/>
          <p:nvPr/>
        </p:nvSpPr>
        <p:spPr>
          <a:xfrm>
            <a:off x="91075" y="2468880"/>
            <a:ext cx="12019495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95072" y="6208776"/>
            <a:ext cx="609600" cy="457200"/>
          </a:xfrm>
        </p:spPr>
        <p:txBody>
          <a:bodyPr/>
          <a:lstStyle/>
          <a:p>
            <a:fld id="{BFEBEB0A-9E3D-4B14-9782-E2AE3DA60D96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FF66B-9476-4BB3-85E9-E01854F07F90}" type="datetime1">
              <a:rPr lang="en-US" smtClean="0"/>
              <a:t>5/29/2021</a:t>
            </a:fld>
            <a:endParaRPr 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内容占位符 8"/>
          <p:cNvSpPr>
            <a:spLocks noGrp="1"/>
          </p:cNvSpPr>
          <p:nvPr>
            <p:ph sz="quarter" idx="1"/>
          </p:nvPr>
        </p:nvSpPr>
        <p:spPr>
          <a:xfrm>
            <a:off x="1219200" y="1447800"/>
            <a:ext cx="4998720" cy="4572000"/>
          </a:xfrm>
        </p:spPr>
        <p:txBody>
          <a:bodyPr vert="horz"/>
          <a:lstStyle/>
          <a:p>
            <a:pPr lvl="0" eaLnBrk="1" latinLnBrk="0" hangingPunct="1"/>
            <a:r>
              <a:rPr lang="zh-CN" altLang="en-US"/>
              <a:t>单击此处编辑母版文本样式</a:t>
            </a:r>
          </a:p>
          <a:p>
            <a:pPr lvl="1" eaLnBrk="1" latinLnBrk="0" hangingPunct="1"/>
            <a:r>
              <a:rPr lang="zh-CN" altLang="en-US"/>
              <a:t>第二级</a:t>
            </a:r>
          </a:p>
          <a:p>
            <a:pPr lvl="2" eaLnBrk="1" latinLnBrk="0" hangingPunct="1"/>
            <a:r>
              <a:rPr lang="zh-CN" altLang="en-US"/>
              <a:t>第三级</a:t>
            </a:r>
          </a:p>
          <a:p>
            <a:pPr lvl="3" eaLnBrk="1" latinLnBrk="0" hangingPunct="1"/>
            <a:r>
              <a:rPr lang="zh-CN" altLang="en-US"/>
              <a:t>第四级</a:t>
            </a:r>
          </a:p>
          <a:p>
            <a:pPr lvl="4" eaLnBrk="1" latinLnBrk="0" hangingPunct="1"/>
            <a:r>
              <a:rPr lang="zh-CN" altLang="en-US"/>
              <a:t>第五级</a:t>
            </a:r>
            <a:endParaRPr kumimoji="0" lang="en-US"/>
          </a:p>
        </p:txBody>
      </p:sp>
      <p:sp>
        <p:nvSpPr>
          <p:cNvPr id="11" name="内容占位符 10"/>
          <p:cNvSpPr>
            <a:spLocks noGrp="1"/>
          </p:cNvSpPr>
          <p:nvPr>
            <p:ph sz="quarter" idx="2"/>
          </p:nvPr>
        </p:nvSpPr>
        <p:spPr>
          <a:xfrm>
            <a:off x="6578600" y="1447800"/>
            <a:ext cx="4998720" cy="4572000"/>
          </a:xfrm>
        </p:spPr>
        <p:txBody>
          <a:bodyPr vert="horz"/>
          <a:lstStyle/>
          <a:p>
            <a:pPr lvl="0" eaLnBrk="1" latinLnBrk="0" hangingPunct="1"/>
            <a:r>
              <a:rPr lang="zh-CN" altLang="en-US"/>
              <a:t>单击此处编辑母版文本样式</a:t>
            </a:r>
          </a:p>
          <a:p>
            <a:pPr lvl="1" eaLnBrk="1" latinLnBrk="0" hangingPunct="1"/>
            <a:r>
              <a:rPr lang="zh-CN" altLang="en-US"/>
              <a:t>第二级</a:t>
            </a:r>
          </a:p>
          <a:p>
            <a:pPr lvl="2" eaLnBrk="1" latinLnBrk="0" hangingPunct="1"/>
            <a:r>
              <a:rPr lang="zh-CN" altLang="en-US"/>
              <a:t>第三级</a:t>
            </a:r>
          </a:p>
          <a:p>
            <a:pPr lvl="3" eaLnBrk="1" latinLnBrk="0" hangingPunct="1"/>
            <a:r>
              <a:rPr lang="zh-CN" altLang="en-US"/>
              <a:t>第四级</a:t>
            </a:r>
          </a:p>
          <a:p>
            <a:pPr lvl="4" eaLnBrk="1" latinLnBrk="0" hangingPunct="1"/>
            <a:r>
              <a:rPr lang="zh-CN" altLang="en-US"/>
              <a:t>第五级</a:t>
            </a:r>
            <a:endParaRPr kumimoji="0" lang="en-US"/>
          </a:p>
        </p:txBody>
      </p:sp>
    </p:spTree>
  </p:cSld>
  <p:clrMapOvr>
    <a:masterClrMapping/>
  </p:clrMapOvr>
  <p:transition spd="med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19200" y="273050"/>
            <a:ext cx="103632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19200" y="1447800"/>
            <a:ext cx="49784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CN" altLang="en-US"/>
              <a:t>单击此处编辑母版文本样式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3"/>
          </p:nvPr>
        </p:nvSpPr>
        <p:spPr>
          <a:xfrm>
            <a:off x="6604000" y="1447800"/>
            <a:ext cx="49784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CN" altLang="en-US"/>
              <a:t>单击此处编辑母版文本样式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23FBD-8F7D-4F85-8085-67BFDB05CB71}" type="datetime1">
              <a:rPr lang="en-US" smtClean="0"/>
              <a:t>5/29/2021</a:t>
            </a:fld>
            <a:endParaRPr 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内容占位符 10"/>
          <p:cNvSpPr>
            <a:spLocks noGrp="1"/>
          </p:cNvSpPr>
          <p:nvPr>
            <p:ph sz="half" idx="2"/>
          </p:nvPr>
        </p:nvSpPr>
        <p:spPr>
          <a:xfrm>
            <a:off x="1219200" y="2247900"/>
            <a:ext cx="4978400" cy="3886200"/>
          </a:xfrm>
        </p:spPr>
        <p:txBody>
          <a:bodyPr vert="horz"/>
          <a:lstStyle/>
          <a:p>
            <a:pPr lvl="0" eaLnBrk="1" latinLnBrk="0" hangingPunct="1"/>
            <a:r>
              <a:rPr lang="zh-CN" altLang="en-US"/>
              <a:t>单击此处编辑母版文本样式</a:t>
            </a:r>
          </a:p>
          <a:p>
            <a:pPr lvl="1" eaLnBrk="1" latinLnBrk="0" hangingPunct="1"/>
            <a:r>
              <a:rPr lang="zh-CN" altLang="en-US"/>
              <a:t>第二级</a:t>
            </a:r>
          </a:p>
          <a:p>
            <a:pPr lvl="2" eaLnBrk="1" latinLnBrk="0" hangingPunct="1"/>
            <a:r>
              <a:rPr lang="zh-CN" altLang="en-US"/>
              <a:t>第三级</a:t>
            </a:r>
          </a:p>
          <a:p>
            <a:pPr lvl="3" eaLnBrk="1" latinLnBrk="0" hangingPunct="1"/>
            <a:r>
              <a:rPr lang="zh-CN" altLang="en-US"/>
              <a:t>第四级</a:t>
            </a:r>
          </a:p>
          <a:p>
            <a:pPr lvl="4" eaLnBrk="1" latinLnBrk="0" hangingPunct="1"/>
            <a:r>
              <a:rPr lang="zh-CN" altLang="en-US"/>
              <a:t>第五级</a:t>
            </a:r>
            <a:endParaRPr kumimoji="0" lang="en-US"/>
          </a:p>
        </p:txBody>
      </p:sp>
      <p:sp>
        <p:nvSpPr>
          <p:cNvPr id="13" name="内容占位符 12"/>
          <p:cNvSpPr>
            <a:spLocks noGrp="1"/>
          </p:cNvSpPr>
          <p:nvPr>
            <p:ph sz="half" idx="4"/>
          </p:nvPr>
        </p:nvSpPr>
        <p:spPr>
          <a:xfrm>
            <a:off x="6604000" y="2247900"/>
            <a:ext cx="4978400" cy="3886200"/>
          </a:xfrm>
        </p:spPr>
        <p:txBody>
          <a:bodyPr vert="horz"/>
          <a:lstStyle/>
          <a:p>
            <a:pPr lvl="0" eaLnBrk="1" latinLnBrk="0" hangingPunct="1"/>
            <a:r>
              <a:rPr lang="zh-CN" altLang="en-US"/>
              <a:t>单击此处编辑母版文本样式</a:t>
            </a:r>
          </a:p>
          <a:p>
            <a:pPr lvl="1" eaLnBrk="1" latinLnBrk="0" hangingPunct="1"/>
            <a:r>
              <a:rPr lang="zh-CN" altLang="en-US"/>
              <a:t>第二级</a:t>
            </a:r>
          </a:p>
          <a:p>
            <a:pPr lvl="2" eaLnBrk="1" latinLnBrk="0" hangingPunct="1"/>
            <a:r>
              <a:rPr lang="zh-CN" altLang="en-US"/>
              <a:t>第三级</a:t>
            </a:r>
          </a:p>
          <a:p>
            <a:pPr lvl="3" eaLnBrk="1" latinLnBrk="0" hangingPunct="1"/>
            <a:r>
              <a:rPr lang="zh-CN" altLang="en-US"/>
              <a:t>第四级</a:t>
            </a:r>
          </a:p>
          <a:p>
            <a:pPr lvl="4" eaLnBrk="1" latinLnBrk="0" hangingPunct="1"/>
            <a:r>
              <a:rPr lang="zh-CN" altLang="en-US"/>
              <a:t>第五级</a:t>
            </a:r>
            <a:endParaRPr kumimoji="0" lang="en-US"/>
          </a:p>
        </p:txBody>
      </p:sp>
    </p:spTree>
  </p:cSld>
  <p:clrMapOvr>
    <a:masterClrMapping/>
  </p:clrMapOvr>
  <p:transition spd="med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D789A-1220-4441-8676-44A034051BFD}" type="datetime1">
              <a:rPr lang="en-US" smtClean="0"/>
              <a:t>5/29/2021</a:t>
            </a:fld>
            <a:endParaRPr 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8A266-E364-4B5E-98DD-432668182E1E}" type="datetime1">
              <a:rPr lang="en-US" smtClean="0"/>
              <a:t>5/29/2021</a:t>
            </a:fld>
            <a:endParaRPr 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08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圆角矩形 8"/>
          <p:cNvSpPr/>
          <p:nvPr/>
        </p:nvSpPr>
        <p:spPr>
          <a:xfrm>
            <a:off x="85344" y="69755"/>
            <a:ext cx="12017829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19200" y="273050"/>
            <a:ext cx="103632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2"/>
          </p:nvPr>
        </p:nvSpPr>
        <p:spPr>
          <a:xfrm>
            <a:off x="1219200" y="1600200"/>
            <a:ext cx="2540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F2040-9975-4642-A906-1DF87F8BE202}" type="datetime1">
              <a:rPr lang="en-US" smtClean="0"/>
              <a:t>5/29/2021</a:t>
            </a:fld>
            <a:endParaRPr 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内容占位符 10"/>
          <p:cNvSpPr>
            <a:spLocks noGrp="1"/>
          </p:cNvSpPr>
          <p:nvPr>
            <p:ph sz="quarter" idx="1"/>
          </p:nvPr>
        </p:nvSpPr>
        <p:spPr>
          <a:xfrm>
            <a:off x="3962400" y="1600200"/>
            <a:ext cx="7620000" cy="4495800"/>
          </a:xfrm>
        </p:spPr>
        <p:txBody>
          <a:bodyPr vert="horz"/>
          <a:lstStyle/>
          <a:p>
            <a:pPr lvl="0" eaLnBrk="1" latinLnBrk="0" hangingPunct="1"/>
            <a:r>
              <a:rPr lang="zh-CN" altLang="en-US"/>
              <a:t>单击此处编辑母版文本样式</a:t>
            </a:r>
          </a:p>
          <a:p>
            <a:pPr lvl="1" eaLnBrk="1" latinLnBrk="0" hangingPunct="1"/>
            <a:r>
              <a:rPr lang="zh-CN" altLang="en-US"/>
              <a:t>第二级</a:t>
            </a:r>
          </a:p>
          <a:p>
            <a:pPr lvl="2" eaLnBrk="1" latinLnBrk="0" hangingPunct="1"/>
            <a:r>
              <a:rPr lang="zh-CN" altLang="en-US"/>
              <a:t>第三级</a:t>
            </a:r>
          </a:p>
          <a:p>
            <a:pPr lvl="3" eaLnBrk="1" latinLnBrk="0" hangingPunct="1"/>
            <a:r>
              <a:rPr lang="zh-CN" altLang="en-US"/>
              <a:t>第四级</a:t>
            </a:r>
          </a:p>
          <a:p>
            <a:pPr lvl="4" eaLnBrk="1" latinLnBrk="0" hangingPunct="1"/>
            <a:r>
              <a:rPr lang="zh-CN" altLang="en-US"/>
              <a:t>第五级</a:t>
            </a:r>
            <a:endParaRPr kumimoji="0" lang="en-US"/>
          </a:p>
        </p:txBody>
      </p:sp>
    </p:spTree>
  </p:cSld>
  <p:clrMapOvr>
    <a:masterClrMapping/>
  </p:clrMapOvr>
  <p:transition spd="med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19200" y="4900550"/>
            <a:ext cx="97536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19200" y="5445825"/>
            <a:ext cx="97536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52B4A-BA08-4841-AB08-A0D822ABC34D}" type="datetime1">
              <a:rPr lang="en-US" smtClean="0"/>
              <a:t>5/29/2021</a:t>
            </a:fld>
            <a:endParaRPr 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1219200" y="6172200"/>
            <a:ext cx="518160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95072" y="6208776"/>
            <a:ext cx="609600" cy="457200"/>
          </a:xfrm>
        </p:spPr>
        <p:txBody>
          <a:bodyPr/>
          <a:lstStyle/>
          <a:p>
            <a:fld id="{BFEBEB0A-9E3D-4B14-9782-E2AE3DA60D9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矩形 10"/>
          <p:cNvSpPr/>
          <p:nvPr/>
        </p:nvSpPr>
        <p:spPr>
          <a:xfrm flipV="1">
            <a:off x="91076" y="4683555"/>
            <a:ext cx="1200912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矩形 11"/>
          <p:cNvSpPr/>
          <p:nvPr/>
        </p:nvSpPr>
        <p:spPr>
          <a:xfrm>
            <a:off x="91345" y="4650475"/>
            <a:ext cx="12008852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矩形 12"/>
          <p:cNvSpPr/>
          <p:nvPr/>
        </p:nvSpPr>
        <p:spPr>
          <a:xfrm>
            <a:off x="91348" y="4773225"/>
            <a:ext cx="12008849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91078" y="66676"/>
            <a:ext cx="12002497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zh-CN" altLang="en-US"/>
              <a:t>单击图标添加图片</a:t>
            </a:r>
            <a:endParaRPr kumimoji="0"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CN" altLang="en-US"/>
              <a:t>单击此处编辑母版文本样式</a:t>
            </a:r>
          </a:p>
          <a:p>
            <a:pPr lvl="1" eaLnBrk="1" latinLnBrk="0" hangingPunct="1"/>
            <a:r>
              <a:rPr lang="zh-CN" altLang="en-US"/>
              <a:t>第二级</a:t>
            </a:r>
          </a:p>
          <a:p>
            <a:pPr lvl="2" eaLnBrk="1" latinLnBrk="0" hangingPunct="1"/>
            <a:r>
              <a:rPr lang="zh-CN" altLang="en-US"/>
              <a:t>第三级</a:t>
            </a:r>
          </a:p>
          <a:p>
            <a:pPr lvl="3" eaLnBrk="1" latinLnBrk="0" hangingPunct="1"/>
            <a:r>
              <a:rPr lang="zh-CN" altLang="en-US"/>
              <a:t>第四级</a:t>
            </a:r>
          </a:p>
          <a:p>
            <a:pPr lvl="4" eaLnBrk="1" latinLnBrk="0" hangingPunct="1"/>
            <a:r>
              <a:rPr lang="zh-CN" altLang="en-US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5EB0-D091-417E-ACD5-D65E1C7D8524}" type="datetime1">
              <a:rPr lang="en-US" smtClean="0"/>
              <a:t>5/29/2021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42"/>
            <a:ext cx="2682240" cy="5851525"/>
          </a:xfrm>
        </p:spPr>
        <p:txBody>
          <a:bodyPr vert="eaVert"/>
          <a:lstStyle/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219200" y="274641"/>
            <a:ext cx="7416800" cy="5851525"/>
          </a:xfrm>
        </p:spPr>
        <p:txBody>
          <a:bodyPr vert="eaVert"/>
          <a:lstStyle/>
          <a:p>
            <a:pPr lvl="0" eaLnBrk="1" latinLnBrk="0" hangingPunct="1"/>
            <a:r>
              <a:rPr lang="zh-CN" altLang="en-US"/>
              <a:t>单击此处编辑母版文本样式</a:t>
            </a:r>
          </a:p>
          <a:p>
            <a:pPr lvl="1" eaLnBrk="1" latinLnBrk="0" hangingPunct="1"/>
            <a:r>
              <a:rPr lang="zh-CN" altLang="en-US"/>
              <a:t>第二级</a:t>
            </a:r>
          </a:p>
          <a:p>
            <a:pPr lvl="2" eaLnBrk="1" latinLnBrk="0" hangingPunct="1"/>
            <a:r>
              <a:rPr lang="zh-CN" altLang="en-US"/>
              <a:t>第三级</a:t>
            </a:r>
          </a:p>
          <a:p>
            <a:pPr lvl="3" eaLnBrk="1" latinLnBrk="0" hangingPunct="1"/>
            <a:r>
              <a:rPr lang="zh-CN" altLang="en-US"/>
              <a:t>第四级</a:t>
            </a:r>
          </a:p>
          <a:p>
            <a:pPr lvl="4" eaLnBrk="1" latinLnBrk="0" hangingPunct="1"/>
            <a:r>
              <a:rPr lang="zh-CN" altLang="en-US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A09F9-C7D6-4C52-A7E8-5101239A0BA2}" type="datetime1">
              <a:rPr lang="en-US" smtClean="0"/>
              <a:t>5/29/2021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4102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600206"/>
            <a:ext cx="54102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3" y="1535113"/>
            <a:ext cx="53863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3" y="2174875"/>
            <a:ext cx="53863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7" y="1535113"/>
            <a:ext cx="538956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7" y="2174875"/>
            <a:ext cx="538956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269" y="273056"/>
            <a:ext cx="681513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3"/>
            <a:ext cx="40116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E73116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图片 6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" y="0"/>
            <a:ext cx="12188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fade/>
  </p:transition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2" charset="0"/>
          <a:ea typeface="宋体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2" charset="0"/>
          <a:ea typeface="宋体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2" charset="0"/>
          <a:ea typeface="宋体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2" charset="0"/>
          <a:ea typeface="宋体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2" charset="0"/>
          <a:ea typeface="宋体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2" charset="0"/>
          <a:ea typeface="宋体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2" charset="0"/>
          <a:ea typeface="宋体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2" charset="0"/>
          <a:ea typeface="宋体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E73116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图片 6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" y="0"/>
            <a:ext cx="12188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图片 2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22"/>
          <a:stretch>
            <a:fillRect/>
          </a:stretch>
        </p:blipFill>
        <p:spPr bwMode="auto">
          <a:xfrm>
            <a:off x="1593" y="838200"/>
            <a:ext cx="12188825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>
    <p:fade/>
  </p:transition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2" charset="0"/>
          <a:ea typeface="宋体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2" charset="0"/>
          <a:ea typeface="宋体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2" charset="0"/>
          <a:ea typeface="宋体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2" charset="0"/>
          <a:ea typeface="宋体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2" charset="0"/>
          <a:ea typeface="宋体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2" charset="0"/>
          <a:ea typeface="宋体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2" charset="0"/>
          <a:ea typeface="宋体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2" charset="0"/>
          <a:ea typeface="宋体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3116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圆角矩形 7"/>
          <p:cNvSpPr/>
          <p:nvPr/>
        </p:nvSpPr>
        <p:spPr>
          <a:xfrm>
            <a:off x="85344" y="69755"/>
            <a:ext cx="12017829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标题占位符 21"/>
          <p:cNvSpPr>
            <a:spLocks noGrp="1"/>
          </p:cNvSpPr>
          <p:nvPr>
            <p:ph type="title"/>
          </p:nvPr>
        </p:nvSpPr>
        <p:spPr>
          <a:xfrm>
            <a:off x="1219200" y="274638"/>
            <a:ext cx="103632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sp>
        <p:nvSpPr>
          <p:cNvPr id="13" name="文本占位符 12"/>
          <p:cNvSpPr>
            <a:spLocks noGrp="1"/>
          </p:cNvSpPr>
          <p:nvPr>
            <p:ph type="body" idx="1"/>
          </p:nvPr>
        </p:nvSpPr>
        <p:spPr>
          <a:xfrm>
            <a:off x="1219200" y="1447800"/>
            <a:ext cx="103632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zh-CN" altLang="en-US"/>
              <a:t>单击此处编辑母版文本样式</a:t>
            </a:r>
          </a:p>
          <a:p>
            <a:pPr lvl="1" eaLnBrk="1" latinLnBrk="0" hangingPunct="1"/>
            <a:r>
              <a:rPr kumimoji="0" lang="zh-CN" altLang="en-US"/>
              <a:t>第二级</a:t>
            </a:r>
          </a:p>
          <a:p>
            <a:pPr lvl="2" eaLnBrk="1" latinLnBrk="0" hangingPunct="1"/>
            <a:r>
              <a:rPr kumimoji="0" lang="zh-CN" altLang="en-US"/>
              <a:t>第三级</a:t>
            </a:r>
          </a:p>
          <a:p>
            <a:pPr lvl="3" eaLnBrk="1" latinLnBrk="0" hangingPunct="1"/>
            <a:r>
              <a:rPr kumimoji="0" lang="zh-CN" altLang="en-US"/>
              <a:t>第四级</a:t>
            </a:r>
          </a:p>
          <a:p>
            <a:pPr lvl="4" eaLnBrk="1" latinLnBrk="0" hangingPunct="1"/>
            <a:r>
              <a:rPr kumimoji="0" lang="zh-CN" altLang="en-US"/>
              <a:t>第五级</a:t>
            </a:r>
            <a:endParaRPr kumimoji="0" lang="en-US"/>
          </a:p>
        </p:txBody>
      </p:sp>
      <p:sp>
        <p:nvSpPr>
          <p:cNvPr id="14" name="日期占位符 13"/>
          <p:cNvSpPr>
            <a:spLocks noGrp="1"/>
          </p:cNvSpPr>
          <p:nvPr>
            <p:ph type="dt" sz="half" idx="2"/>
          </p:nvPr>
        </p:nvSpPr>
        <p:spPr>
          <a:xfrm>
            <a:off x="8229600" y="6191250"/>
            <a:ext cx="33020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 algn="r" eaLnBrk="1" latinLnBrk="0" hangingPunct="1"/>
            <a:fld id="{564CF2E0-CCC4-4E1E-9902-C3C36AB3FDA4}" type="datetimeFigureOut">
              <a:rPr lang="en-US" smtClean="0"/>
              <a:t>5/29/2021</a:t>
            </a:fld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3"/>
          </p:nvPr>
        </p:nvSpPr>
        <p:spPr>
          <a:xfrm>
            <a:off x="1219200" y="6172200"/>
            <a:ext cx="52832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kumimoji="0" lang="en-US" sz="1400" dirty="0">
              <a:solidFill>
                <a:schemeClr val="tx2"/>
              </a:solidFill>
            </a:endParaRPr>
          </a:p>
        </p:txBody>
      </p:sp>
      <p:sp>
        <p:nvSpPr>
          <p:cNvPr id="23" name="灯片编号占位符 22"/>
          <p:cNvSpPr>
            <a:spLocks noGrp="1"/>
          </p:cNvSpPr>
          <p:nvPr>
            <p:ph type="sldNum" sz="quarter" idx="4"/>
          </p:nvPr>
        </p:nvSpPr>
        <p:spPr>
          <a:xfrm>
            <a:off x="195072" y="6210300"/>
            <a:ext cx="6096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eaLnBrk="1" latinLnBrk="0" hangingPunct="1"/>
            <a:fld id="{6F42FDE4-A7DD-41A7-A0A6-9B649FB43336}" type="slidenum">
              <a:rPr kumimoji="0" lang="en-US" smtClean="0"/>
              <a:t>‹#›</a:t>
            </a:fld>
            <a:endParaRPr kumimoji="0" lang="en-US" sz="14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0" name="图片 6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" y="0"/>
            <a:ext cx="12188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2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" y="0"/>
            <a:ext cx="12188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3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6" b="36667"/>
          <a:stretch>
            <a:fillRect/>
          </a:stretch>
        </p:blipFill>
        <p:spPr bwMode="auto">
          <a:xfrm>
            <a:off x="1593" y="2171700"/>
            <a:ext cx="12188825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med">
    <p:fade/>
  </p:transition>
  <p:hf sldNum="0" hdr="0" ftr="0" dt="0"/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7.jpe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8.jpe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7.jpeg"/><Relationship Id="rId7" Type="http://schemas.openxmlformats.org/officeDocument/2006/relationships/image" Target="../media/image8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12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jpeg"/><Relationship Id="rId11" Type="http://schemas.openxmlformats.org/officeDocument/2006/relationships/image" Target="../media/image8.jpeg"/><Relationship Id="rId5" Type="http://schemas.openxmlformats.org/officeDocument/2006/relationships/image" Target="../media/image28.jpeg"/><Relationship Id="rId10" Type="http://schemas.openxmlformats.org/officeDocument/2006/relationships/image" Target="../media/image33.jpeg"/><Relationship Id="rId4" Type="http://schemas.openxmlformats.org/officeDocument/2006/relationships/image" Target="../media/image27.jpeg"/><Relationship Id="rId9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4.jpeg"/><Relationship Id="rId7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8.jpeg"/><Relationship Id="rId7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2.jpeg"/><Relationship Id="rId7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6.jpeg"/><Relationship Id="rId7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jpe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6.jpe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53642"/>
            <a:ext cx="12192000" cy="2540976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207199" y="2778350"/>
            <a:ext cx="1172628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ja-JP" altLang="en-US" sz="6000" dirty="0">
                <a:solidFill>
                  <a:srgbClr val="002060"/>
                </a:solidFill>
                <a:latin typeface="华文楷体" pitchFamily="2" charset="-122"/>
                <a:ea typeface="华文楷体" pitchFamily="2" charset="-122"/>
                <a:cs typeface="Verdana" panose="020B0604030504040204" pitchFamily="34" charset="0"/>
              </a:rPr>
              <a:t>東莞市三秦精密金型科技有限会社</a:t>
            </a:r>
            <a:endParaRPr lang="en-US" altLang="zh-CN" sz="6000" dirty="0">
              <a:solidFill>
                <a:srgbClr val="002060"/>
              </a:solidFill>
              <a:latin typeface="华文楷体" pitchFamily="2" charset="-122"/>
              <a:ea typeface="华文楷体" pitchFamily="2" charset="-122"/>
              <a:cs typeface="Verdana" panose="020B0604030504040204" pitchFamily="3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6581" y="-70338"/>
            <a:ext cx="3579299" cy="2294319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8" y="-6407"/>
            <a:ext cx="12192000" cy="888023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 bwMode="auto">
          <a:xfrm>
            <a:off x="172923" y="223053"/>
            <a:ext cx="614732" cy="492169"/>
            <a:chOff x="0" y="0"/>
            <a:chExt cx="714375" cy="438150"/>
          </a:xfrm>
        </p:grpSpPr>
        <p:sp>
          <p:nvSpPr>
            <p:cNvPr id="20" name="燕尾形 4"/>
            <p:cNvSpPr>
              <a:spLocks noChangeArrowheads="1"/>
            </p:cNvSpPr>
            <p:nvPr/>
          </p:nvSpPr>
          <p:spPr bwMode="auto">
            <a:xfrm>
              <a:off x="0" y="0"/>
              <a:ext cx="438150" cy="438150"/>
            </a:xfrm>
            <a:prstGeom prst="chevron">
              <a:avLst>
                <a:gd name="adj" fmla="val 50000"/>
              </a:avLst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</a:pPr>
              <a:endParaRPr lang="zh-CN" altLang="en-US"/>
            </a:p>
          </p:txBody>
        </p:sp>
        <p:sp>
          <p:nvSpPr>
            <p:cNvPr id="21" name="燕尾形 5"/>
            <p:cNvSpPr>
              <a:spLocks noChangeArrowheads="1"/>
            </p:cNvSpPr>
            <p:nvPr/>
          </p:nvSpPr>
          <p:spPr bwMode="auto">
            <a:xfrm>
              <a:off x="276225" y="0"/>
              <a:ext cx="438150" cy="438150"/>
            </a:xfrm>
            <a:prstGeom prst="chevron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</a:pPr>
              <a:endParaRPr lang="zh-CN" altLang="en-US"/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4283710" y="123190"/>
            <a:ext cx="3383915" cy="675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zh-CN" sz="3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C Mano Negra Bta" charset="-122"/>
              </a:rPr>
              <a:t>放電作業現場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637280" y="6213475"/>
            <a:ext cx="46723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err="1"/>
              <a:t>Sodick</a:t>
            </a:r>
            <a:r>
              <a:rPr lang="en-US" altLang="zh-CN" sz="3200" dirty="0"/>
              <a:t> </a:t>
            </a:r>
            <a:r>
              <a:rPr lang="ja-JP" altLang="zh-CN" sz="3200" dirty="0"/>
              <a:t>放電加工機</a:t>
            </a: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8" y="0"/>
            <a:ext cx="818453" cy="864043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979" y="80899"/>
            <a:ext cx="756233" cy="72799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44" r="-138"/>
          <a:stretch>
            <a:fillRect/>
          </a:stretch>
        </p:blipFill>
        <p:spPr>
          <a:xfrm>
            <a:off x="2552700" y="995045"/>
            <a:ext cx="6840855" cy="521843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8" y="-22173"/>
            <a:ext cx="12192768" cy="888023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 bwMode="auto">
          <a:xfrm>
            <a:off x="172923" y="223053"/>
            <a:ext cx="614732" cy="492169"/>
            <a:chOff x="0" y="0"/>
            <a:chExt cx="714375" cy="438150"/>
          </a:xfrm>
        </p:grpSpPr>
        <p:sp>
          <p:nvSpPr>
            <p:cNvPr id="20" name="燕尾形 4"/>
            <p:cNvSpPr>
              <a:spLocks noChangeArrowheads="1"/>
            </p:cNvSpPr>
            <p:nvPr/>
          </p:nvSpPr>
          <p:spPr bwMode="auto">
            <a:xfrm>
              <a:off x="0" y="0"/>
              <a:ext cx="438150" cy="438150"/>
            </a:xfrm>
            <a:prstGeom prst="chevron">
              <a:avLst>
                <a:gd name="adj" fmla="val 50000"/>
              </a:avLst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</a:pPr>
              <a:endParaRPr lang="zh-CN" altLang="en-US"/>
            </a:p>
          </p:txBody>
        </p:sp>
        <p:sp>
          <p:nvSpPr>
            <p:cNvPr id="21" name="燕尾形 5"/>
            <p:cNvSpPr>
              <a:spLocks noChangeArrowheads="1"/>
            </p:cNvSpPr>
            <p:nvPr/>
          </p:nvSpPr>
          <p:spPr bwMode="auto">
            <a:xfrm>
              <a:off x="276225" y="0"/>
              <a:ext cx="438150" cy="438150"/>
            </a:xfrm>
            <a:prstGeom prst="chevron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</a:pPr>
              <a:endParaRPr lang="zh-CN" altLang="en-US"/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4149090" y="125095"/>
            <a:ext cx="3383915" cy="675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C Mano Negra Bta" charset="-122"/>
              </a:rPr>
              <a:t>研磨作業現場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349122" y="6178971"/>
            <a:ext cx="3147232" cy="798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00000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中国台湾研磨機</a:t>
            </a:r>
          </a:p>
          <a:p>
            <a:endParaRPr lang="zh-CN" altLang="en-US" dirty="0"/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8" y="0"/>
            <a:ext cx="818453" cy="864043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979" y="80899"/>
            <a:ext cx="756233" cy="72799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212" y="980383"/>
            <a:ext cx="8453052" cy="5140093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9" y="-28663"/>
            <a:ext cx="12192000" cy="888023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 bwMode="auto">
          <a:xfrm>
            <a:off x="172923" y="223053"/>
            <a:ext cx="614732" cy="492169"/>
            <a:chOff x="0" y="0"/>
            <a:chExt cx="714375" cy="438150"/>
          </a:xfrm>
        </p:grpSpPr>
        <p:sp>
          <p:nvSpPr>
            <p:cNvPr id="20" name="燕尾形 4"/>
            <p:cNvSpPr>
              <a:spLocks noChangeArrowheads="1"/>
            </p:cNvSpPr>
            <p:nvPr/>
          </p:nvSpPr>
          <p:spPr bwMode="auto">
            <a:xfrm>
              <a:off x="0" y="0"/>
              <a:ext cx="438150" cy="438150"/>
            </a:xfrm>
            <a:prstGeom prst="chevron">
              <a:avLst>
                <a:gd name="adj" fmla="val 50000"/>
              </a:avLst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</a:pPr>
              <a:endParaRPr lang="zh-CN" altLang="en-US"/>
            </a:p>
          </p:txBody>
        </p:sp>
        <p:sp>
          <p:nvSpPr>
            <p:cNvPr id="21" name="燕尾形 5"/>
            <p:cNvSpPr>
              <a:spLocks noChangeArrowheads="1"/>
            </p:cNvSpPr>
            <p:nvPr/>
          </p:nvSpPr>
          <p:spPr bwMode="auto">
            <a:xfrm>
              <a:off x="276225" y="0"/>
              <a:ext cx="438150" cy="438150"/>
            </a:xfrm>
            <a:prstGeom prst="chevron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</a:pPr>
              <a:endParaRPr lang="zh-CN" altLang="en-US"/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3971290" y="132080"/>
            <a:ext cx="5236210" cy="675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CNC/</a:t>
            </a:r>
            <a:r>
              <a:rPr lang="en-US" sz="3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WEDM</a:t>
            </a:r>
            <a:r>
              <a:rPr lang="ja-JP" altLang="en-US" sz="3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作業</a:t>
            </a:r>
            <a:r>
              <a:rPr lang="ja-JP" altLang="en-US" sz="3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C Mano Negra Bta" charset="-122"/>
              </a:rPr>
              <a:t>現場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50570" y="5603875"/>
            <a:ext cx="48037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/>
              <a:t>FANUC </a:t>
            </a:r>
            <a:r>
              <a:rPr lang="ja-JP" altLang="en-US" sz="3200" dirty="0"/>
              <a:t>高速マシンニング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760845" y="5625465"/>
            <a:ext cx="44888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ctr"/>
            <a:r>
              <a:rPr lang="en-US" sz="3200" dirty="0" err="1">
                <a:solidFill>
                  <a:srgbClr val="00000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Sodick</a:t>
            </a:r>
            <a:r>
              <a:rPr lang="en-US" sz="3200" dirty="0">
                <a:solidFill>
                  <a:srgbClr val="00000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 </a:t>
            </a:r>
            <a:r>
              <a:rPr lang="ja-JP" altLang="en-US" sz="3200" dirty="0">
                <a:solidFill>
                  <a:srgbClr val="00000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ワイヤーカット</a:t>
            </a:r>
            <a:endParaRPr lang="en-US" sz="3200" dirty="0">
              <a:solidFill>
                <a:srgbClr val="000000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8" y="0"/>
            <a:ext cx="818453" cy="864043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979" y="80899"/>
            <a:ext cx="756233" cy="72799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097" y="1742536"/>
            <a:ext cx="4865298" cy="324353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9208" y="1745891"/>
            <a:ext cx="5015542" cy="3343694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8" y="-28663"/>
            <a:ext cx="12192000" cy="888023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 bwMode="auto">
          <a:xfrm>
            <a:off x="172923" y="223053"/>
            <a:ext cx="614732" cy="492169"/>
            <a:chOff x="0" y="0"/>
            <a:chExt cx="714375" cy="438150"/>
          </a:xfrm>
        </p:grpSpPr>
        <p:sp>
          <p:nvSpPr>
            <p:cNvPr id="5" name="燕尾形 4"/>
            <p:cNvSpPr>
              <a:spLocks noChangeArrowheads="1"/>
            </p:cNvSpPr>
            <p:nvPr/>
          </p:nvSpPr>
          <p:spPr bwMode="auto">
            <a:xfrm>
              <a:off x="0" y="0"/>
              <a:ext cx="438150" cy="438150"/>
            </a:xfrm>
            <a:prstGeom prst="chevron">
              <a:avLst>
                <a:gd name="adj" fmla="val 50000"/>
              </a:avLst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</a:pPr>
              <a:endParaRPr lang="zh-CN" altLang="en-US"/>
            </a:p>
          </p:txBody>
        </p:sp>
        <p:sp>
          <p:nvSpPr>
            <p:cNvPr id="6" name="燕尾形 5"/>
            <p:cNvSpPr>
              <a:spLocks noChangeArrowheads="1"/>
            </p:cNvSpPr>
            <p:nvPr/>
          </p:nvSpPr>
          <p:spPr bwMode="auto">
            <a:xfrm>
              <a:off x="276225" y="0"/>
              <a:ext cx="438150" cy="438150"/>
            </a:xfrm>
            <a:prstGeom prst="chevron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</a:pPr>
              <a:endParaRPr lang="zh-CN" altLang="en-US"/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8" y="0"/>
            <a:ext cx="818453" cy="86404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979" y="80899"/>
            <a:ext cx="756233" cy="72799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854388" y="161365"/>
            <a:ext cx="2113280" cy="6756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測定機器</a:t>
            </a:r>
          </a:p>
        </p:txBody>
      </p:sp>
      <p:graphicFrame>
        <p:nvGraphicFramePr>
          <p:cNvPr id="10" name="表格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2738029"/>
              </p:ext>
            </p:extLst>
          </p:nvPr>
        </p:nvGraphicFramePr>
        <p:xfrm>
          <a:off x="940435" y="1041400"/>
          <a:ext cx="10334625" cy="5565140"/>
        </p:xfrm>
        <a:graphic>
          <a:graphicData uri="http://schemas.openxmlformats.org/drawingml/2006/table">
            <a:tbl>
              <a:tblPr/>
              <a:tblGrid>
                <a:gridCol w="28187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763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255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2666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2623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6108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67360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ja-JP" altLang="zh-CN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新宋体" panose="02010609030101010101" charset="-122"/>
                          <a:ea typeface="新宋体" panose="02010609030101010101" charset="-122"/>
                        </a:rPr>
                        <a:t>設備名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altLang="zh-CN" sz="1600" b="1" dirty="0">
                          <a:solidFill>
                            <a:schemeClr val="tx1"/>
                          </a:solidFill>
                          <a:latin typeface="新宋体" panose="02010609030101010101" charset="-122"/>
                          <a:ea typeface="新宋体" panose="02010609030101010101" charset="-122"/>
                        </a:rPr>
                        <a:t>産地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ja-JP" alt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新宋体" panose="02010609030101010101" charset="-122"/>
                          <a:ea typeface="新宋体" panose="02010609030101010101" charset="-122"/>
                        </a:rPr>
                        <a:t>メーカ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新宋体" panose="02010609030101010101" charset="-122"/>
                          <a:ea typeface="新宋体" panose="02010609030101010101" charset="-122"/>
                        </a:rPr>
                        <a:t>型号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zh-CN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新宋体" panose="02010609030101010101" charset="-122"/>
                          <a:ea typeface="新宋体" panose="02010609030101010101" charset="-122"/>
                        </a:rPr>
                        <a:t>測定精度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zh-CN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新宋体" panose="02010609030101010101" charset="-122"/>
                          <a:ea typeface="新宋体" panose="02010609030101010101" charset="-122"/>
                        </a:rPr>
                        <a:t>数量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769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新宋体" panose="02010609030101010101" charset="-122"/>
                          <a:ea typeface="新宋体" panose="02010609030101010101" charset="-122"/>
                          <a:sym typeface="+mn-ea"/>
                        </a:rPr>
                        <a:t>Nikon</a:t>
                      </a:r>
                      <a:r>
                        <a:rPr lang="ja-JP" altLang="en-US" sz="1400" dirty="0">
                          <a:solidFill>
                            <a:schemeClr val="tx1"/>
                          </a:solidFill>
                          <a:effectLst/>
                          <a:latin typeface="新宋体" panose="02010609030101010101" charset="-122"/>
                          <a:ea typeface="新宋体" panose="02010609030101010101" charset="-122"/>
                          <a:sym typeface="+mn-ea"/>
                        </a:rPr>
                        <a:t>　</a:t>
                      </a:r>
                      <a:r>
                        <a:rPr lang="ja-JP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新宋体" panose="02010609030101010101" charset="-122"/>
                          <a:ea typeface="新宋体" panose="02010609030101010101" charset="-122"/>
                        </a:rPr>
                        <a:t>投影機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0" i="0" u="none" strike="noStrike">
                          <a:solidFill>
                            <a:schemeClr val="tx1"/>
                          </a:solidFill>
                          <a:effectLst/>
                          <a:latin typeface="新宋体" panose="02010609030101010101" charset="-122"/>
                          <a:ea typeface="新宋体" panose="02010609030101010101" charset="-122"/>
                        </a:rPr>
                        <a:t>日本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新宋体" panose="02010609030101010101" charset="-122"/>
                          <a:ea typeface="新宋体" panose="02010609030101010101" charset="-122"/>
                        </a:rPr>
                        <a:t>Nikon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chemeClr val="tx1"/>
                          </a:solidFill>
                          <a:effectLst/>
                          <a:latin typeface="新宋体" panose="02010609030101010101" charset="-122"/>
                          <a:ea typeface="新宋体" panose="02010609030101010101" charset="-122"/>
                        </a:rPr>
                        <a:t>V-12B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chemeClr val="tx1"/>
                          </a:solidFill>
                          <a:effectLst/>
                          <a:latin typeface="新宋体" panose="02010609030101010101" charset="-122"/>
                          <a:ea typeface="新宋体" panose="02010609030101010101" charset="-122"/>
                        </a:rPr>
                        <a:t>0.002mm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新宋体" panose="02010609030101010101" charset="-122"/>
                          <a:ea typeface="新宋体" panose="02010609030101010101" charset="-122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929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新宋体" panose="02010609030101010101" charset="-122"/>
                          <a:ea typeface="新宋体" panose="02010609030101010101" charset="-122"/>
                        </a:rPr>
                        <a:t>Nikon</a:t>
                      </a:r>
                      <a:r>
                        <a:rPr lang="ja-JP" alt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新宋体" panose="02010609030101010101" charset="-122"/>
                          <a:ea typeface="新宋体" panose="02010609030101010101" charset="-122"/>
                        </a:rPr>
                        <a:t>　ハイトゲージ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0" i="0" u="none" strike="noStrike">
                          <a:solidFill>
                            <a:schemeClr val="tx1"/>
                          </a:solidFill>
                          <a:effectLst/>
                          <a:latin typeface="新宋体" panose="02010609030101010101" charset="-122"/>
                          <a:ea typeface="新宋体" panose="02010609030101010101" charset="-122"/>
                        </a:rPr>
                        <a:t>日本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chemeClr val="tx1"/>
                          </a:solidFill>
                          <a:effectLst/>
                          <a:latin typeface="新宋体" panose="02010609030101010101" charset="-122"/>
                          <a:ea typeface="新宋体" panose="02010609030101010101" charset="-122"/>
                        </a:rPr>
                        <a:t>Nikon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新宋体" panose="02010609030101010101" charset="-122"/>
                          <a:ea typeface="新宋体" panose="02010609030101010101" charset="-122"/>
                        </a:rPr>
                        <a:t>D12191/D13757/D13921/4X4B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新宋体" panose="02010609030101010101" charset="-122"/>
                          <a:ea typeface="新宋体" panose="02010609030101010101" charset="-122"/>
                        </a:rPr>
                        <a:t>0.000mm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新宋体" panose="02010609030101010101" charset="-122"/>
                          <a:ea typeface="新宋体" panose="02010609030101010101" charset="-122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8330"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新宋体" panose="02010609030101010101" charset="-122"/>
                          <a:ea typeface="新宋体" panose="02010609030101010101" charset="-122"/>
                        </a:rPr>
                        <a:t>プロックゲージ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新宋体" panose="02010609030101010101" charset="-122"/>
                          <a:ea typeface="新宋体" panose="02010609030101010101" charset="-122"/>
                        </a:rPr>
                        <a:t>台湾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0" i="0" u="none" strike="noStrike">
                          <a:solidFill>
                            <a:schemeClr val="tx1"/>
                          </a:solidFill>
                          <a:effectLst/>
                          <a:latin typeface="新宋体" panose="02010609030101010101" charset="-122"/>
                          <a:ea typeface="新宋体" panose="02010609030101010101" charset="-122"/>
                        </a:rPr>
                        <a:t>精展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0" i="0" u="none" strike="noStrike">
                          <a:solidFill>
                            <a:schemeClr val="tx1"/>
                          </a:solidFill>
                          <a:effectLst/>
                          <a:latin typeface="新宋体" panose="02010609030101010101" charset="-122"/>
                          <a:ea typeface="新宋体" panose="02010609030101010101" charset="-122"/>
                        </a:rPr>
                        <a:t>　</a:t>
                      </a:r>
                      <a:r>
                        <a:rPr lang="ja-JP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新宋体" panose="02010609030101010101" charset="-122"/>
                          <a:ea typeface="新宋体" panose="02010609030101010101" charset="-122"/>
                        </a:rPr>
                        <a:t>ー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chemeClr val="tx1"/>
                          </a:solidFill>
                          <a:effectLst/>
                          <a:latin typeface="新宋体" panose="02010609030101010101" charset="-122"/>
                          <a:ea typeface="新宋体" panose="02010609030101010101" charset="-122"/>
                        </a:rPr>
                        <a:t>0.001mm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新宋体" panose="02010609030101010101" charset="-122"/>
                          <a:ea typeface="新宋体" panose="02010609030101010101" charset="-122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769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chemeClr val="tx1"/>
                          </a:solidFill>
                          <a:effectLst/>
                          <a:latin typeface="新宋体" panose="02010609030101010101" charset="-122"/>
                          <a:ea typeface="新宋体" panose="02010609030101010101" charset="-122"/>
                        </a:rPr>
                        <a:t>Nikon</a:t>
                      </a:r>
                      <a:r>
                        <a:rPr lang="ja-JP" altLang="en-US" sz="1400" b="0" i="0" u="none" strike="noStrike">
                          <a:solidFill>
                            <a:schemeClr val="tx1"/>
                          </a:solidFill>
                          <a:effectLst/>
                          <a:latin typeface="新宋体" panose="02010609030101010101" charset="-122"/>
                          <a:ea typeface="新宋体" panose="02010609030101010101" charset="-122"/>
                        </a:rPr>
                        <a:t>　拡大鏡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0" i="0" u="none" strike="noStrike">
                          <a:solidFill>
                            <a:schemeClr val="tx1"/>
                          </a:solidFill>
                          <a:effectLst/>
                          <a:latin typeface="新宋体" panose="02010609030101010101" charset="-122"/>
                          <a:ea typeface="新宋体" panose="02010609030101010101" charset="-122"/>
                        </a:rPr>
                        <a:t>日本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chemeClr val="tx1"/>
                          </a:solidFill>
                          <a:effectLst/>
                          <a:latin typeface="新宋体" panose="02010609030101010101" charset="-122"/>
                          <a:ea typeface="新宋体" panose="02010609030101010101" charset="-122"/>
                        </a:rPr>
                        <a:t>Nikon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0" i="0" u="none" strike="noStrike">
                          <a:solidFill>
                            <a:schemeClr val="tx1"/>
                          </a:solidFill>
                          <a:effectLst/>
                          <a:latin typeface="新宋体" panose="02010609030101010101" charset="-122"/>
                          <a:ea typeface="新宋体" panose="02010609030101010101" charset="-122"/>
                        </a:rPr>
                        <a:t>　</a:t>
                      </a:r>
                      <a:r>
                        <a:rPr lang="ja-JP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新宋体" panose="02010609030101010101" charset="-122"/>
                          <a:ea typeface="新宋体" panose="02010609030101010101" charset="-122"/>
                        </a:rPr>
                        <a:t>ー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0" i="0" u="none" strike="noStrike">
                          <a:solidFill>
                            <a:schemeClr val="tx1"/>
                          </a:solidFill>
                          <a:effectLst/>
                          <a:latin typeface="新宋体" panose="02010609030101010101" charset="-122"/>
                          <a:ea typeface="新宋体" panose="02010609030101010101" charset="-122"/>
                        </a:rPr>
                        <a:t>＿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新宋体" panose="02010609030101010101" charset="-122"/>
                          <a:ea typeface="新宋体" panose="02010609030101010101" charset="-122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706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新宋体" panose="02010609030101010101" charset="-122"/>
                          <a:ea typeface="新宋体" panose="02010609030101010101" charset="-122"/>
                        </a:rPr>
                        <a:t>Nikon</a:t>
                      </a:r>
                      <a:r>
                        <a:rPr lang="ja-JP" alt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新宋体" panose="02010609030101010101" charset="-122"/>
                          <a:ea typeface="新宋体" panose="02010609030101010101" charset="-122"/>
                        </a:rPr>
                        <a:t>　工具顕微鏡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新宋体" panose="02010609030101010101" charset="-122"/>
                          <a:ea typeface="新宋体" panose="02010609030101010101" charset="-122"/>
                        </a:rPr>
                        <a:t>日本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新宋体" panose="02010609030101010101" charset="-122"/>
                          <a:ea typeface="新宋体" panose="02010609030101010101" charset="-122"/>
                        </a:rPr>
                        <a:t>Nikon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新宋体" panose="02010609030101010101" charset="-122"/>
                          <a:ea typeface="新宋体" panose="02010609030101010101" charset="-122"/>
                        </a:rPr>
                        <a:t>　</a:t>
                      </a:r>
                      <a:r>
                        <a:rPr lang="ja-JP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新宋体" panose="02010609030101010101" charset="-122"/>
                          <a:ea typeface="新宋体" panose="02010609030101010101" charset="-122"/>
                        </a:rPr>
                        <a:t>ー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新宋体" panose="02010609030101010101" charset="-122"/>
                          <a:ea typeface="新宋体" panose="02010609030101010101" charset="-122"/>
                        </a:rPr>
                        <a:t>0.005mm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新宋体" panose="02010609030101010101" charset="-122"/>
                          <a:ea typeface="新宋体" panose="02010609030101010101" charset="-122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41045"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新宋体" panose="02010609030101010101" charset="-122"/>
                          <a:ea typeface="新宋体" panose="02010609030101010101" charset="-122"/>
                        </a:rPr>
                        <a:t>ミツトヨ　工具顕微鏡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0" i="0" u="none" strike="noStrike">
                          <a:solidFill>
                            <a:schemeClr val="tx1"/>
                          </a:solidFill>
                          <a:effectLst/>
                          <a:latin typeface="新宋体" panose="02010609030101010101" charset="-122"/>
                          <a:ea typeface="新宋体" panose="02010609030101010101" charset="-122"/>
                        </a:rPr>
                        <a:t>日本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chemeClr val="tx1"/>
                          </a:solidFill>
                          <a:effectLst/>
                          <a:latin typeface="新宋体" panose="02010609030101010101" charset="-122"/>
                          <a:ea typeface="新宋体" panose="02010609030101010101" charset="-122"/>
                        </a:rPr>
                        <a:t>mitutoyo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chemeClr val="tx1"/>
                          </a:solidFill>
                          <a:effectLst/>
                          <a:latin typeface="新宋体" panose="02010609030101010101" charset="-122"/>
                          <a:ea typeface="新宋体" panose="02010609030101010101" charset="-122"/>
                        </a:rPr>
                        <a:t>176-527E/176-717E/MM-400/800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chemeClr val="tx1"/>
                          </a:solidFill>
                          <a:effectLst/>
                          <a:latin typeface="新宋体" panose="02010609030101010101" charset="-122"/>
                          <a:ea typeface="新宋体" panose="02010609030101010101" charset="-122"/>
                        </a:rPr>
                        <a:t>0.001mm/0.002mm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新宋体" panose="02010609030101010101" charset="-122"/>
                          <a:ea typeface="新宋体" panose="02010609030101010101" charset="-122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08330"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新宋体" panose="02010609030101010101" charset="-122"/>
                          <a:ea typeface="新宋体" panose="02010609030101010101" charset="-122"/>
                        </a:rPr>
                        <a:t>ミツトヨ　マイクロゲージ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0" i="0" u="none" strike="noStrike">
                          <a:solidFill>
                            <a:schemeClr val="tx1"/>
                          </a:solidFill>
                          <a:effectLst/>
                          <a:latin typeface="新宋体" panose="02010609030101010101" charset="-122"/>
                          <a:ea typeface="新宋体" panose="02010609030101010101" charset="-122"/>
                        </a:rPr>
                        <a:t>日本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chemeClr val="tx1"/>
                          </a:solidFill>
                          <a:effectLst/>
                          <a:latin typeface="新宋体" panose="02010609030101010101" charset="-122"/>
                          <a:ea typeface="新宋体" panose="02010609030101010101" charset="-122"/>
                        </a:rPr>
                        <a:t>mitutoyo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新宋体" panose="02010609030101010101" charset="-122"/>
                          <a:ea typeface="新宋体" panose="02010609030101010101" charset="-122"/>
                        </a:rPr>
                        <a:t>091227621/15076146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chemeClr val="tx1"/>
                          </a:solidFill>
                          <a:effectLst/>
                          <a:latin typeface="新宋体" panose="02010609030101010101" charset="-122"/>
                          <a:ea typeface="新宋体" panose="02010609030101010101" charset="-122"/>
                        </a:rPr>
                        <a:t>0.001mm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新宋体" panose="02010609030101010101" charset="-122"/>
                          <a:ea typeface="新宋体" panose="02010609030101010101" charset="-122"/>
                        </a:rPr>
                        <a:t>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08330"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新宋体" panose="02010609030101010101" charset="-122"/>
                          <a:ea typeface="新宋体" panose="02010609030101010101" charset="-122"/>
                        </a:rPr>
                        <a:t>ノギス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新宋体" panose="02010609030101010101" charset="-122"/>
                          <a:ea typeface="新宋体" panose="02010609030101010101" charset="-122"/>
                        </a:rPr>
                        <a:t>中国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0" i="0" u="none" strike="noStrike">
                          <a:solidFill>
                            <a:schemeClr val="tx1"/>
                          </a:solidFill>
                          <a:effectLst/>
                          <a:latin typeface="新宋体" panose="02010609030101010101" charset="-122"/>
                          <a:ea typeface="新宋体" panose="02010609030101010101" charset="-122"/>
                        </a:rPr>
                        <a:t>深量精密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新宋体" panose="02010609030101010101" charset="-122"/>
                          <a:ea typeface="新宋体" panose="02010609030101010101" charset="-122"/>
                        </a:rPr>
                        <a:t>15040052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chemeClr val="tx1"/>
                          </a:solidFill>
                          <a:effectLst/>
                          <a:latin typeface="新宋体" panose="02010609030101010101" charset="-122"/>
                          <a:ea typeface="新宋体" panose="02010609030101010101" charset="-122"/>
                        </a:rPr>
                        <a:t>0.01mm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新宋体" panose="02010609030101010101" charset="-122"/>
                          <a:ea typeface="新宋体" panose="02010609030101010101" charset="-122"/>
                        </a:rPr>
                        <a:t>6</a:t>
                      </a:r>
                    </a:p>
                    <a:p>
                      <a:pPr algn="ctr" fontAlgn="ctr"/>
                      <a:endParaRPr lang="en-US" altLang="zh-CN" sz="1400" b="0" i="0" u="none" strike="noStrike" dirty="0">
                        <a:solidFill>
                          <a:schemeClr val="tx1"/>
                        </a:solidFill>
                        <a:effectLst/>
                        <a:latin typeface="新宋体" panose="02010609030101010101" charset="-122"/>
                        <a:ea typeface="新宋体" panose="02010609030101010101" charset="-122"/>
                      </a:endParaRPr>
                    </a:p>
                  </a:txBody>
                  <a:tcPr marL="9525" marR="9525" marT="9525" marB="0" anchor="ctr"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 descr="DSC_3918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119212" y="3258210"/>
            <a:ext cx="4808483" cy="320565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8" y="-22656"/>
            <a:ext cx="12192000" cy="888023"/>
          </a:xfrm>
          <a:prstGeom prst="rect">
            <a:avLst/>
          </a:prstGeom>
        </p:spPr>
      </p:pic>
      <p:sp>
        <p:nvSpPr>
          <p:cNvPr id="18447" name="TextBox 47"/>
          <p:cNvSpPr>
            <a:spLocks noChangeArrowheads="1"/>
          </p:cNvSpPr>
          <p:nvPr/>
        </p:nvSpPr>
        <p:spPr bwMode="auto">
          <a:xfrm>
            <a:off x="4319270" y="67310"/>
            <a:ext cx="3405505" cy="67564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ja-JP" altLang="en-US" sz="3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C Mano Negra Bta" charset="-122"/>
              </a:rPr>
              <a:t>測定作業現場</a:t>
            </a:r>
          </a:p>
        </p:txBody>
      </p:sp>
      <p:sp>
        <p:nvSpPr>
          <p:cNvPr id="18454" name="Text Box 33"/>
          <p:cNvSpPr txBox="1">
            <a:spLocks noChangeArrowheads="1"/>
          </p:cNvSpPr>
          <p:nvPr/>
        </p:nvSpPr>
        <p:spPr bwMode="auto">
          <a:xfrm>
            <a:off x="9953614" y="3286780"/>
            <a:ext cx="1473480" cy="36933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zh-CN" dirty="0">
                <a:solidFill>
                  <a:schemeClr val="bg1"/>
                </a:solidFill>
                <a:latin typeface="Georgia" panose="02040502050405020303" pitchFamily="18" charset="0"/>
              </a:rPr>
              <a:t>Capabilities </a:t>
            </a:r>
          </a:p>
        </p:txBody>
      </p:sp>
      <p:sp>
        <p:nvSpPr>
          <p:cNvPr id="12322" name="TextBox 2"/>
          <p:cNvSpPr>
            <a:spLocks noChangeArrowheads="1"/>
          </p:cNvSpPr>
          <p:nvPr/>
        </p:nvSpPr>
        <p:spPr bwMode="auto">
          <a:xfrm>
            <a:off x="589751" y="3408094"/>
            <a:ext cx="2146300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/>
            <a:r>
              <a:rPr lang="ja-JP" altLang="en-US" sz="1400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C Mano Negra Bta" charset="-122"/>
              </a:rPr>
              <a:t>ミツトヨ　顕微鏡</a:t>
            </a:r>
            <a:r>
              <a:rPr lang="en-US" altLang="zh-CN" sz="1400" dirty="0" err="1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C Mano Negra Bta" charset="-122"/>
              </a:rPr>
              <a:t>Mitutoyo</a:t>
            </a:r>
            <a:r>
              <a:rPr lang="en-US" altLang="zh-CN" sz="1400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C Mano Negra Bta" charset="-122"/>
              </a:rPr>
              <a:t> Microscope</a:t>
            </a:r>
          </a:p>
        </p:txBody>
      </p:sp>
      <p:sp>
        <p:nvSpPr>
          <p:cNvPr id="12323" name="TextBox 5"/>
          <p:cNvSpPr>
            <a:spLocks noChangeArrowheads="1"/>
          </p:cNvSpPr>
          <p:nvPr/>
        </p:nvSpPr>
        <p:spPr bwMode="auto">
          <a:xfrm>
            <a:off x="9443092" y="3365016"/>
            <a:ext cx="2362200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/>
            <a:r>
              <a:rPr lang="ja-JP" altLang="en-US" sz="1400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C Mano Negra Bta" charset="-122"/>
              </a:rPr>
              <a:t>ニコン　ハイドゲージ</a:t>
            </a:r>
            <a:r>
              <a:rPr lang="en-US" altLang="zh-CN" sz="1400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C Mano Negra Bta" charset="-122"/>
              </a:rPr>
              <a:t>Nikon height gauge</a:t>
            </a:r>
          </a:p>
        </p:txBody>
      </p:sp>
      <p:sp>
        <p:nvSpPr>
          <p:cNvPr id="12324" name="TextBox 8"/>
          <p:cNvSpPr>
            <a:spLocks noChangeArrowheads="1"/>
          </p:cNvSpPr>
          <p:nvPr/>
        </p:nvSpPr>
        <p:spPr bwMode="auto">
          <a:xfrm>
            <a:off x="639513" y="6318069"/>
            <a:ext cx="2146300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/>
            <a:r>
              <a:rPr lang="en-US" altLang="zh-CN" sz="1400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C Mano Negra Bta" charset="-122"/>
              </a:rPr>
              <a:t> </a:t>
            </a:r>
            <a:r>
              <a:rPr lang="ja-JP" altLang="en-US" sz="1400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C Mano Negra Bta" charset="-122"/>
              </a:rPr>
              <a:t>ニコン　投影機</a:t>
            </a:r>
            <a:endParaRPr lang="en-US" altLang="ja-JP" sz="1400" dirty="0">
              <a:solidFill>
                <a:srgbClr val="262626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WC Mano Negra Bta" charset="-122"/>
            </a:endParaRPr>
          </a:p>
          <a:p>
            <a:pPr algn="ctr"/>
            <a:r>
              <a:rPr lang="en-US" altLang="zh-CN" sz="1400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C Mano Negra Bta" charset="-122"/>
              </a:rPr>
              <a:t>Nikon Projector</a:t>
            </a:r>
          </a:p>
        </p:txBody>
      </p:sp>
      <p:grpSp>
        <p:nvGrpSpPr>
          <p:cNvPr id="41" name="Group 3"/>
          <p:cNvGrpSpPr/>
          <p:nvPr/>
        </p:nvGrpSpPr>
        <p:grpSpPr bwMode="auto">
          <a:xfrm>
            <a:off x="108646" y="181069"/>
            <a:ext cx="679009" cy="479834"/>
            <a:chOff x="0" y="0"/>
            <a:chExt cx="714375" cy="438150"/>
          </a:xfrm>
        </p:grpSpPr>
        <p:sp>
          <p:nvSpPr>
            <p:cNvPr id="42" name="燕尾形 4"/>
            <p:cNvSpPr>
              <a:spLocks noChangeArrowheads="1"/>
            </p:cNvSpPr>
            <p:nvPr/>
          </p:nvSpPr>
          <p:spPr bwMode="auto">
            <a:xfrm>
              <a:off x="0" y="0"/>
              <a:ext cx="438150" cy="438150"/>
            </a:xfrm>
            <a:prstGeom prst="chevron">
              <a:avLst>
                <a:gd name="adj" fmla="val 50000"/>
              </a:avLst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</a:pPr>
              <a:endParaRPr lang="zh-CN" altLang="en-US"/>
            </a:p>
          </p:txBody>
        </p:sp>
        <p:sp>
          <p:nvSpPr>
            <p:cNvPr id="43" name="燕尾形 5"/>
            <p:cNvSpPr>
              <a:spLocks noChangeArrowheads="1"/>
            </p:cNvSpPr>
            <p:nvPr/>
          </p:nvSpPr>
          <p:spPr bwMode="auto">
            <a:xfrm>
              <a:off x="276225" y="0"/>
              <a:ext cx="438150" cy="438150"/>
            </a:xfrm>
            <a:prstGeom prst="chevron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</a:pPr>
              <a:endParaRPr lang="zh-CN" altLang="en-US"/>
            </a:p>
          </p:txBody>
        </p:sp>
      </p:grpSp>
      <p:pic>
        <p:nvPicPr>
          <p:cNvPr id="29" name="图片 28" descr="图片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1960" y="850481"/>
            <a:ext cx="2689486" cy="2645754"/>
          </a:xfrm>
          <a:prstGeom prst="rect">
            <a:avLst/>
          </a:prstGeom>
        </p:spPr>
      </p:pic>
      <p:pic>
        <p:nvPicPr>
          <p:cNvPr id="30" name="图片 29" descr="图片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179323" y="865366"/>
            <a:ext cx="2674356" cy="2630869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672" y="3927352"/>
            <a:ext cx="2441564" cy="2460001"/>
          </a:xfrm>
          <a:prstGeom prst="ellipse">
            <a:avLst/>
          </a:prstGeom>
          <a:ln w="76200">
            <a:solidFill>
              <a:schemeClr val="tx1"/>
            </a:solidFill>
          </a:ln>
          <a:effectLst>
            <a:softEdge rad="112500"/>
          </a:effectLst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8" y="0"/>
            <a:ext cx="818453" cy="86404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7" y="80899"/>
            <a:ext cx="756233" cy="727992"/>
          </a:xfrm>
          <a:prstGeom prst="rect">
            <a:avLst/>
          </a:prstGeom>
        </p:spPr>
      </p:pic>
      <p:pic>
        <p:nvPicPr>
          <p:cNvPr id="20" name="图片 19" descr="４４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319272" y="1993928"/>
            <a:ext cx="5553456" cy="37307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325" name="TextBox 11"/>
          <p:cNvSpPr>
            <a:spLocks noChangeArrowheads="1"/>
          </p:cNvSpPr>
          <p:nvPr/>
        </p:nvSpPr>
        <p:spPr bwMode="auto">
          <a:xfrm>
            <a:off x="8578588" y="6119336"/>
            <a:ext cx="4137680" cy="73866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endParaRPr lang="en-US" altLang="zh-CN" sz="1400" dirty="0">
              <a:solidFill>
                <a:srgbClr val="262626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WC Mano Negra Bta" charset="-122"/>
            </a:endParaRPr>
          </a:p>
          <a:p>
            <a:pPr algn="ctr"/>
            <a:r>
              <a:rPr lang="ja-JP" altLang="en-US" sz="1400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C Mano Negra Bta" charset="-122"/>
              </a:rPr>
              <a:t>ニコン　測定機器</a:t>
            </a:r>
            <a:endParaRPr lang="en-US" altLang="ja-JP" sz="1400" dirty="0">
              <a:solidFill>
                <a:srgbClr val="262626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WC Mano Negra Bta" charset="-122"/>
            </a:endParaRPr>
          </a:p>
          <a:p>
            <a:pPr algn="ctr"/>
            <a:r>
              <a:rPr lang="en-US" altLang="zh-CN" sz="1400" dirty="0" err="1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C Mano Negra Bta" charset="-122"/>
              </a:rPr>
              <a:t>Mitutoyo</a:t>
            </a:r>
            <a:r>
              <a:rPr lang="en-US" altLang="zh-CN" sz="1400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C Mano Negra Bta" charset="-122"/>
              </a:rPr>
              <a:t> measuring instrument</a:t>
            </a:r>
          </a:p>
        </p:txBody>
      </p:sp>
    </p:spTree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53642"/>
            <a:ext cx="12192000" cy="2540976"/>
          </a:xfrm>
          <a:prstGeom prst="rect">
            <a:avLst/>
          </a:prstGeom>
        </p:spPr>
      </p:pic>
      <p:cxnSp>
        <p:nvCxnSpPr>
          <p:cNvPr id="43010" name="直接连接符 6"/>
          <p:cNvCxnSpPr>
            <a:cxnSpLocks noChangeShapeType="1"/>
          </p:cNvCxnSpPr>
          <p:nvPr/>
        </p:nvCxnSpPr>
        <p:spPr bwMode="auto">
          <a:xfrm>
            <a:off x="3917762" y="3358963"/>
            <a:ext cx="5257800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3011" name="KSO_GT2.1"/>
          <p:cNvSpPr txBox="1">
            <a:spLocks noChangeArrowheads="1"/>
          </p:cNvSpPr>
          <p:nvPr/>
        </p:nvSpPr>
        <p:spPr bwMode="auto">
          <a:xfrm>
            <a:off x="4671829" y="3403421"/>
            <a:ext cx="4476751" cy="65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lnSpc>
                <a:spcPct val="130000"/>
              </a:lnSpc>
              <a:buFont typeface="Arial" panose="020B0604020202020204" pitchFamily="34" charset="0"/>
              <a:buNone/>
            </a:pPr>
            <a:endParaRPr lang="en-US" altLang="zh-CN" sz="16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3013" name="KSO_GT2"/>
          <p:cNvSpPr txBox="1">
            <a:spLocks noChangeArrowheads="1"/>
          </p:cNvSpPr>
          <p:nvPr/>
        </p:nvSpPr>
        <p:spPr bwMode="auto">
          <a:xfrm>
            <a:off x="4472760" y="2656805"/>
            <a:ext cx="4651375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endParaRPr lang="en-US" altLang="zh-CN" sz="24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1989" y="-281360"/>
            <a:ext cx="2523859" cy="1617785"/>
          </a:xfrm>
          <a:prstGeom prst="rect">
            <a:avLst/>
          </a:prstGeom>
        </p:spPr>
      </p:pic>
      <p:sp>
        <p:nvSpPr>
          <p:cNvPr id="18" name="KSO_GN2"/>
          <p:cNvSpPr>
            <a:spLocks noChangeArrowheads="1"/>
          </p:cNvSpPr>
          <p:nvPr/>
        </p:nvSpPr>
        <p:spPr bwMode="auto">
          <a:xfrm rot="1132031">
            <a:off x="2636611" y="2467358"/>
            <a:ext cx="1241870" cy="1904735"/>
          </a:xfrm>
          <a:prstGeom prst="roundRect">
            <a:avLst>
              <a:gd name="adj" fmla="val 12134"/>
            </a:avLst>
          </a:prstGeom>
          <a:noFill/>
          <a:ln w="25400">
            <a:solidFill>
              <a:srgbClr val="FFFFFF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 sz="6400" dirty="0">
                <a:solidFill>
                  <a:srgbClr val="094162"/>
                </a:solidFill>
                <a:latin typeface="Impact" panose="020B0806030902050204" pitchFamily="34" charset="0"/>
                <a:ea typeface="Gungsuh" panose="02030600000101010101" pitchFamily="18" charset="-127"/>
              </a:rPr>
              <a:t>04</a:t>
            </a:r>
            <a:endParaRPr lang="zh-CN" altLang="en-US" sz="6400" dirty="0">
              <a:solidFill>
                <a:srgbClr val="094162"/>
              </a:solidFill>
              <a:latin typeface="Impact" panose="020B0806030902050204" pitchFamily="34" charset="0"/>
              <a:ea typeface="Gungsuh" panose="02030600000101010101" pitchFamily="18" charset="-127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4189196" y="2340133"/>
            <a:ext cx="6096000" cy="1107996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/>
            <a:r>
              <a:rPr lang="ja-JP" altLang="en-US" sz="6600" dirty="0">
                <a:solidFill>
                  <a:srgbClr val="094162"/>
                </a:solidFill>
              </a:rPr>
              <a:t>製品展示</a:t>
            </a:r>
            <a:endParaRPr lang="zh-CN" altLang="en-US" sz="6600" dirty="0">
              <a:solidFill>
                <a:srgbClr val="094162"/>
              </a:solidFill>
            </a:endParaRPr>
          </a:p>
        </p:txBody>
      </p:sp>
    </p:spTree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888023"/>
          </a:xfrm>
          <a:prstGeom prst="rect">
            <a:avLst/>
          </a:prstGeom>
        </p:spPr>
      </p:pic>
      <p:grpSp>
        <p:nvGrpSpPr>
          <p:cNvPr id="3" name="Group 22"/>
          <p:cNvGrpSpPr/>
          <p:nvPr/>
        </p:nvGrpSpPr>
        <p:grpSpPr bwMode="auto">
          <a:xfrm>
            <a:off x="9035101" y="2129249"/>
            <a:ext cx="32499" cy="6686"/>
            <a:chOff x="2624042" y="830916"/>
            <a:chExt cx="32501" cy="6685"/>
          </a:xfrm>
        </p:grpSpPr>
        <p:sp>
          <p:nvSpPr>
            <p:cNvPr id="24624" name="Rectangle 24"/>
            <p:cNvSpPr>
              <a:spLocks noChangeArrowheads="1"/>
            </p:cNvSpPr>
            <p:nvPr/>
          </p:nvSpPr>
          <p:spPr bwMode="auto">
            <a:xfrm>
              <a:off x="2624042" y="830916"/>
              <a:ext cx="32501" cy="668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4625" name="Rectangle 25"/>
            <p:cNvSpPr>
              <a:spLocks noChangeArrowheads="1"/>
            </p:cNvSpPr>
            <p:nvPr/>
          </p:nvSpPr>
          <p:spPr bwMode="auto">
            <a:xfrm>
              <a:off x="2624042" y="830916"/>
              <a:ext cx="32501" cy="668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lIns="12700" tIns="12700" rIns="12700" bIns="12700" anchor="ctr"/>
            <a:lstStyle/>
            <a:p>
              <a:pPr algn="ctr">
                <a:lnSpc>
                  <a:spcPct val="90000"/>
                </a:lnSpc>
                <a:spcAft>
                  <a:spcPct val="35000"/>
                </a:spcAft>
              </a:pPr>
              <a:endParaRPr lang="zh-CN" altLang="zh-CN" sz="500">
                <a:solidFill>
                  <a:srgbClr val="000000"/>
                </a:solidFill>
                <a:latin typeface="Calibri" panose="020F0502020204030204" pitchFamily="34" charset="0"/>
                <a:sym typeface="Calibri" panose="020F0502020204030204" pitchFamily="34" charset="0"/>
              </a:endParaRPr>
            </a:p>
          </p:txBody>
        </p:sp>
      </p:grpSp>
      <p:grpSp>
        <p:nvGrpSpPr>
          <p:cNvPr id="44" name="Group 3"/>
          <p:cNvGrpSpPr/>
          <p:nvPr/>
        </p:nvGrpSpPr>
        <p:grpSpPr bwMode="auto">
          <a:xfrm>
            <a:off x="225413" y="187101"/>
            <a:ext cx="580347" cy="473802"/>
            <a:chOff x="0" y="0"/>
            <a:chExt cx="714375" cy="438150"/>
          </a:xfrm>
        </p:grpSpPr>
        <p:sp>
          <p:nvSpPr>
            <p:cNvPr id="45" name="燕尾形 4"/>
            <p:cNvSpPr>
              <a:spLocks noChangeArrowheads="1"/>
            </p:cNvSpPr>
            <p:nvPr/>
          </p:nvSpPr>
          <p:spPr bwMode="auto">
            <a:xfrm>
              <a:off x="0" y="0"/>
              <a:ext cx="438150" cy="438150"/>
            </a:xfrm>
            <a:prstGeom prst="chevron">
              <a:avLst>
                <a:gd name="adj" fmla="val 50000"/>
              </a:avLst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</a:pPr>
              <a:endParaRPr lang="zh-CN" altLang="en-US"/>
            </a:p>
          </p:txBody>
        </p:sp>
        <p:sp>
          <p:nvSpPr>
            <p:cNvPr id="46" name="燕尾形 5"/>
            <p:cNvSpPr>
              <a:spLocks noChangeArrowheads="1"/>
            </p:cNvSpPr>
            <p:nvPr/>
          </p:nvSpPr>
          <p:spPr bwMode="auto">
            <a:xfrm>
              <a:off x="276225" y="0"/>
              <a:ext cx="438150" cy="438150"/>
            </a:xfrm>
            <a:prstGeom prst="chevron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</a:pPr>
              <a:endParaRPr lang="zh-CN" altLang="en-US"/>
            </a:p>
          </p:txBody>
        </p:sp>
      </p:grpSp>
      <p:sp>
        <p:nvSpPr>
          <p:cNvPr id="47" name="矩形 46"/>
          <p:cNvSpPr/>
          <p:nvPr/>
        </p:nvSpPr>
        <p:spPr>
          <a:xfrm>
            <a:off x="132721" y="6038665"/>
            <a:ext cx="630808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dirty="0">
                <a:ea typeface="MS PGothic" panose="020B0600070205080204" pitchFamily="34" charset="-128"/>
              </a:rPr>
              <a:t>プロな精密金型部品</a:t>
            </a:r>
            <a:r>
              <a:rPr lang="ja-JP" altLang="en-US" sz="3200" dirty="0">
                <a:ea typeface="MS PGothic" panose="020B0600070205080204" pitchFamily="34" charset="-128"/>
                <a:sym typeface="WC Mano Negra Bta" charset="-122"/>
              </a:rPr>
              <a:t>サプライヤー</a:t>
            </a:r>
            <a:endParaRPr lang="ja-JP" altLang="en-US" sz="3200" dirty="0">
              <a:ea typeface="MS PGothic" panose="020B0600070205080204" pitchFamily="34" charset="-128"/>
            </a:endParaRPr>
          </a:p>
        </p:txBody>
      </p:sp>
      <p:sp>
        <p:nvSpPr>
          <p:cNvPr id="49" name="矩形 48"/>
          <p:cNvSpPr/>
          <p:nvPr/>
        </p:nvSpPr>
        <p:spPr>
          <a:xfrm>
            <a:off x="4347452" y="212535"/>
            <a:ext cx="4190119" cy="5152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lnSpc>
                <a:spcPct val="70000"/>
              </a:lnSpc>
              <a:buFont typeface="Arial" panose="020B0604020202020204" pitchFamily="34" charset="0"/>
              <a:buNone/>
              <a:defRPr/>
            </a:pPr>
            <a:r>
              <a:rPr lang="ja-JP" altLang="en-US" sz="3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C Mano Negra Bta" charset="-122"/>
              </a:rPr>
              <a:t>微細な製品</a:t>
            </a:r>
            <a:endParaRPr lang="zh-CN" altLang="zh-CN" sz="3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WC Mano Negra Bta" charset="-122"/>
            </a:endParaRPr>
          </a:p>
        </p:txBody>
      </p:sp>
      <p:pic>
        <p:nvPicPr>
          <p:cNvPr id="50" name="图片 4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5579" y="4512511"/>
            <a:ext cx="1450054" cy="1502615"/>
          </a:xfrm>
          <a:prstGeom prst="rect">
            <a:avLst/>
          </a:prstGeom>
        </p:spPr>
      </p:pic>
      <p:pic>
        <p:nvPicPr>
          <p:cNvPr id="52" name="图片 5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745" y="4393490"/>
            <a:ext cx="1489480" cy="1543470"/>
          </a:xfrm>
          <a:prstGeom prst="rect">
            <a:avLst/>
          </a:prstGeom>
        </p:spPr>
      </p:pic>
      <p:pic>
        <p:nvPicPr>
          <p:cNvPr id="53" name="图片 5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453" y="1131133"/>
            <a:ext cx="2782637" cy="2883501"/>
          </a:xfrm>
          <a:prstGeom prst="rect">
            <a:avLst/>
          </a:prstGeom>
        </p:spPr>
      </p:pic>
      <p:pic>
        <p:nvPicPr>
          <p:cNvPr id="54" name="图片 5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9193" y="4512510"/>
            <a:ext cx="1446805" cy="1499248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8865" y="4379844"/>
            <a:ext cx="1493987" cy="1548141"/>
          </a:xfrm>
          <a:prstGeom prst="rect">
            <a:avLst/>
          </a:prstGeom>
        </p:spPr>
      </p:pic>
      <p:pic>
        <p:nvPicPr>
          <p:cNvPr id="56" name="图片 5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1021" y="4387055"/>
            <a:ext cx="1515271" cy="1570196"/>
          </a:xfrm>
          <a:prstGeom prst="rect">
            <a:avLst/>
          </a:prstGeom>
        </p:spPr>
      </p:pic>
      <p:pic>
        <p:nvPicPr>
          <p:cNvPr id="57" name="图片 5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9404" y="4512079"/>
            <a:ext cx="1475788" cy="1529282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2300" y="1124585"/>
            <a:ext cx="2899410" cy="295021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8" y="0"/>
            <a:ext cx="818453" cy="86404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979" y="80899"/>
            <a:ext cx="756233" cy="727992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888023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125" y="987582"/>
            <a:ext cx="2799410" cy="2900882"/>
          </a:xfrm>
          <a:prstGeom prst="rect">
            <a:avLst/>
          </a:prstGeom>
        </p:spPr>
      </p:pic>
      <p:grpSp>
        <p:nvGrpSpPr>
          <p:cNvPr id="38915" name="Group 3"/>
          <p:cNvGrpSpPr/>
          <p:nvPr/>
        </p:nvGrpSpPr>
        <p:grpSpPr bwMode="auto">
          <a:xfrm>
            <a:off x="162824" y="169517"/>
            <a:ext cx="597669" cy="455172"/>
            <a:chOff x="0" y="0"/>
            <a:chExt cx="714375" cy="438150"/>
          </a:xfrm>
        </p:grpSpPr>
        <p:sp>
          <p:nvSpPr>
            <p:cNvPr id="38926" name="燕尾形 4"/>
            <p:cNvSpPr>
              <a:spLocks noChangeArrowheads="1"/>
            </p:cNvSpPr>
            <p:nvPr/>
          </p:nvSpPr>
          <p:spPr bwMode="auto">
            <a:xfrm>
              <a:off x="0" y="0"/>
              <a:ext cx="438150" cy="438150"/>
            </a:xfrm>
            <a:prstGeom prst="chevron">
              <a:avLst>
                <a:gd name="adj" fmla="val 50000"/>
              </a:avLst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</a:pPr>
              <a:endParaRPr lang="zh-CN" altLang="en-US"/>
            </a:p>
          </p:txBody>
        </p:sp>
        <p:sp>
          <p:nvSpPr>
            <p:cNvPr id="38927" name="燕尾形 5"/>
            <p:cNvSpPr>
              <a:spLocks noChangeArrowheads="1"/>
            </p:cNvSpPr>
            <p:nvPr/>
          </p:nvSpPr>
          <p:spPr bwMode="auto">
            <a:xfrm>
              <a:off x="276225" y="0"/>
              <a:ext cx="438150" cy="438150"/>
            </a:xfrm>
            <a:prstGeom prst="chevron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</a:pPr>
              <a:endParaRPr lang="zh-CN" altLang="en-US"/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2921000" y="251460"/>
            <a:ext cx="6142355" cy="500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lnSpc>
                <a:spcPct val="70000"/>
              </a:lnSpc>
              <a:buFont typeface="Arial" panose="020B0604020202020204" pitchFamily="34" charset="0"/>
              <a:buNone/>
              <a:defRPr/>
            </a:pPr>
            <a:r>
              <a:rPr lang="ja-JP" altLang="en-US" sz="3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C Mano Negra Bta" charset="-122"/>
              </a:rPr>
              <a:t>コネクタ金型パーツ</a:t>
            </a:r>
            <a:endParaRPr lang="zh-CN" altLang="zh-CN" sz="3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WC Mano Negra Bta" charset="-122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4654" y="1020935"/>
            <a:ext cx="2780748" cy="288154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9854" y="987552"/>
            <a:ext cx="2782548" cy="2883408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817" y="1024128"/>
            <a:ext cx="2779606" cy="288036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8" y="0"/>
            <a:ext cx="818453" cy="864043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979" y="80899"/>
            <a:ext cx="756233" cy="727992"/>
          </a:xfrm>
          <a:prstGeom prst="rect">
            <a:avLst/>
          </a:prstGeom>
        </p:spPr>
      </p:pic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473729" y="4457699"/>
            <a:ext cx="5618162" cy="163004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ja-JP" altLang="en-US" sz="2000" dirty="0">
                <a:latin typeface="+mn-ea"/>
                <a:ea typeface="+mn-ea"/>
              </a:rPr>
              <a:t>放電精度</a:t>
            </a:r>
            <a:r>
              <a:rPr lang="en-US" altLang="zh-CN" sz="2000" dirty="0">
                <a:latin typeface="+mn-ea"/>
                <a:ea typeface="+mn-ea"/>
              </a:rPr>
              <a:t>:±0.003mm</a:t>
            </a:r>
          </a:p>
          <a:p>
            <a:r>
              <a:rPr lang="ja-JP" altLang="en-US" sz="2000" dirty="0">
                <a:latin typeface="+mn-ea"/>
                <a:ea typeface="+mn-ea"/>
              </a:rPr>
              <a:t>研磨清角</a:t>
            </a:r>
            <a:r>
              <a:rPr lang="en-US" altLang="zh-CN" sz="2000" dirty="0">
                <a:latin typeface="+mn-ea"/>
                <a:ea typeface="+mn-ea"/>
              </a:rPr>
              <a:t>: Ra&lt;0.03mm</a:t>
            </a:r>
          </a:p>
          <a:p>
            <a:r>
              <a:rPr lang="ja-JP" altLang="en-US" sz="2000" dirty="0">
                <a:latin typeface="+mn-ea"/>
                <a:ea typeface="+mn-ea"/>
              </a:rPr>
              <a:t>研磨精度</a:t>
            </a:r>
            <a:r>
              <a:rPr lang="en-US" altLang="zh-CN" sz="2000" dirty="0">
                <a:latin typeface="+mn-ea"/>
                <a:ea typeface="+mn-ea"/>
              </a:rPr>
              <a:t>:0.002-0.001mm</a:t>
            </a:r>
          </a:p>
          <a:p>
            <a:r>
              <a:rPr lang="ja-JP" altLang="en-US" sz="2000" dirty="0">
                <a:latin typeface="+mn-ea"/>
                <a:ea typeface="+mn-ea"/>
              </a:rPr>
              <a:t>放電清角</a:t>
            </a:r>
            <a:r>
              <a:rPr lang="en-US" altLang="zh-CN" sz="2000" dirty="0">
                <a:latin typeface="+mn-ea"/>
                <a:ea typeface="+mn-ea"/>
              </a:rPr>
              <a:t>: Ra&lt;0.03mm</a:t>
            </a:r>
            <a:endParaRPr lang="zh-CN" altLang="en-US" sz="2000" dirty="0">
              <a:latin typeface="+mn-ea"/>
              <a:ea typeface="+mn-ea"/>
            </a:endParaRPr>
          </a:p>
          <a:p>
            <a:pPr eaLnBrk="0" hangingPunct="0"/>
            <a:endParaRPr lang="zh-CN" altLang="en-US" sz="2000" dirty="0"/>
          </a:p>
        </p:txBody>
      </p:sp>
      <p:sp>
        <p:nvSpPr>
          <p:cNvPr id="25" name="矩形 24"/>
          <p:cNvSpPr/>
          <p:nvPr/>
        </p:nvSpPr>
        <p:spPr>
          <a:xfrm>
            <a:off x="6" y="6038665"/>
            <a:ext cx="630808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dirty="0">
                <a:ea typeface="MS PGothic" panose="020B0600070205080204" pitchFamily="34" charset="-128"/>
              </a:rPr>
              <a:t>プロな精密金型部品</a:t>
            </a:r>
            <a:r>
              <a:rPr lang="ja-JP" altLang="en-US" sz="3200" dirty="0">
                <a:ea typeface="MS PGothic" panose="020B0600070205080204" pitchFamily="34" charset="-128"/>
                <a:sym typeface="WC Mano Negra Bta" charset="-122"/>
              </a:rPr>
              <a:t>サプライヤー</a:t>
            </a:r>
            <a:endParaRPr lang="ja-JP" altLang="en-US" sz="3200" dirty="0">
              <a:ea typeface="MS PGothic" panose="020B0600070205080204" pitchFamily="34" charset="-128"/>
            </a:endParaRPr>
          </a:p>
        </p:txBody>
      </p:sp>
    </p:spTree>
  </p:cSld>
  <p:clrMapOvr>
    <a:masterClrMapping/>
  </p:clrMapOvr>
  <p:transition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88802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83150" y="80899"/>
            <a:ext cx="4255129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4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異型部品</a:t>
            </a:r>
          </a:p>
        </p:txBody>
      </p:sp>
      <p:grpSp>
        <p:nvGrpSpPr>
          <p:cNvPr id="11" name="Group 3"/>
          <p:cNvGrpSpPr/>
          <p:nvPr/>
        </p:nvGrpSpPr>
        <p:grpSpPr bwMode="auto">
          <a:xfrm>
            <a:off x="227506" y="311762"/>
            <a:ext cx="474663" cy="290512"/>
            <a:chOff x="0" y="0"/>
            <a:chExt cx="714375" cy="438150"/>
          </a:xfrm>
        </p:grpSpPr>
        <p:sp>
          <p:nvSpPr>
            <p:cNvPr id="12" name="燕尾形 4"/>
            <p:cNvSpPr>
              <a:spLocks noChangeArrowheads="1"/>
            </p:cNvSpPr>
            <p:nvPr/>
          </p:nvSpPr>
          <p:spPr bwMode="auto">
            <a:xfrm>
              <a:off x="0" y="0"/>
              <a:ext cx="438150" cy="438150"/>
            </a:xfrm>
            <a:prstGeom prst="chevron">
              <a:avLst>
                <a:gd name="adj" fmla="val 50000"/>
              </a:avLst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</a:pPr>
              <a:endParaRPr lang="zh-CN" altLang="en-US"/>
            </a:p>
          </p:txBody>
        </p:sp>
        <p:sp>
          <p:nvSpPr>
            <p:cNvPr id="13" name="燕尾形 5"/>
            <p:cNvSpPr>
              <a:spLocks noChangeArrowheads="1"/>
            </p:cNvSpPr>
            <p:nvPr/>
          </p:nvSpPr>
          <p:spPr bwMode="auto">
            <a:xfrm>
              <a:off x="276225" y="0"/>
              <a:ext cx="438150" cy="438150"/>
            </a:xfrm>
            <a:prstGeom prst="chevron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</a:pPr>
              <a:endParaRPr lang="zh-CN" altLang="en-US"/>
            </a:p>
          </p:txBody>
        </p:sp>
      </p:grpSp>
      <p:pic>
        <p:nvPicPr>
          <p:cNvPr id="19" name="图片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52" y="987587"/>
            <a:ext cx="2720779" cy="2819401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2675" y="952114"/>
            <a:ext cx="2729878" cy="2828829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0680" y="952109"/>
            <a:ext cx="2701826" cy="279976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123" y="942681"/>
            <a:ext cx="2738971" cy="283825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8" y="0"/>
            <a:ext cx="818453" cy="864043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979" y="80899"/>
            <a:ext cx="756233" cy="727992"/>
          </a:xfrm>
          <a:prstGeom prst="rect">
            <a:avLst/>
          </a:prstGeom>
        </p:spPr>
      </p:pic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473729" y="4457699"/>
            <a:ext cx="5618162" cy="163004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ja-JP" altLang="en-US" sz="2000" dirty="0">
                <a:latin typeface="+mn-ea"/>
                <a:ea typeface="+mn-ea"/>
              </a:rPr>
              <a:t>放電精度</a:t>
            </a:r>
            <a:r>
              <a:rPr lang="en-US" altLang="zh-CN" sz="2000" dirty="0">
                <a:latin typeface="+mn-ea"/>
                <a:ea typeface="+mn-ea"/>
              </a:rPr>
              <a:t>:±0.003mm</a:t>
            </a:r>
          </a:p>
          <a:p>
            <a:r>
              <a:rPr lang="ja-JP" altLang="en-US" sz="2000" dirty="0">
                <a:latin typeface="+mn-ea"/>
                <a:ea typeface="+mn-ea"/>
              </a:rPr>
              <a:t>研磨清角</a:t>
            </a:r>
            <a:r>
              <a:rPr lang="en-US" altLang="zh-CN" sz="2000" dirty="0">
                <a:latin typeface="+mn-ea"/>
                <a:ea typeface="+mn-ea"/>
              </a:rPr>
              <a:t>: R&lt;0.03mm</a:t>
            </a:r>
          </a:p>
          <a:p>
            <a:r>
              <a:rPr lang="ja-JP" altLang="en-US" sz="2000" dirty="0">
                <a:latin typeface="+mn-ea"/>
                <a:ea typeface="+mn-ea"/>
              </a:rPr>
              <a:t>研磨精度</a:t>
            </a:r>
            <a:r>
              <a:rPr lang="en-US" altLang="zh-CN" sz="2000" dirty="0">
                <a:latin typeface="+mn-ea"/>
                <a:ea typeface="+mn-ea"/>
              </a:rPr>
              <a:t>:0.002-0.001mm</a:t>
            </a:r>
          </a:p>
          <a:p>
            <a:r>
              <a:rPr lang="ja-JP" altLang="en-US" sz="2000" dirty="0">
                <a:latin typeface="+mn-ea"/>
                <a:ea typeface="+mn-ea"/>
              </a:rPr>
              <a:t>放電清角</a:t>
            </a:r>
            <a:r>
              <a:rPr lang="en-US" altLang="zh-CN" sz="2000" dirty="0">
                <a:latin typeface="+mn-ea"/>
                <a:ea typeface="+mn-ea"/>
              </a:rPr>
              <a:t>: Ra&lt;0.03mm</a:t>
            </a:r>
            <a:endParaRPr lang="zh-CN" altLang="en-US" sz="2000" dirty="0">
              <a:latin typeface="+mn-ea"/>
              <a:ea typeface="+mn-ea"/>
            </a:endParaRPr>
          </a:p>
          <a:p>
            <a:pPr eaLnBrk="0" hangingPunct="0"/>
            <a:endParaRPr lang="zh-CN" altLang="en-US" sz="2000" dirty="0"/>
          </a:p>
        </p:txBody>
      </p:sp>
      <p:sp>
        <p:nvSpPr>
          <p:cNvPr id="25" name="矩形 24"/>
          <p:cNvSpPr/>
          <p:nvPr/>
        </p:nvSpPr>
        <p:spPr>
          <a:xfrm>
            <a:off x="168916" y="6038665"/>
            <a:ext cx="6308087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dirty="0">
                <a:ea typeface="MS PGothic" panose="020B0600070205080204" pitchFamily="34" charset="-128"/>
              </a:rPr>
              <a:t>プロな精密金型部品</a:t>
            </a:r>
            <a:r>
              <a:rPr lang="ja-JP" altLang="en-US" sz="3200" dirty="0">
                <a:ea typeface="MS PGothic" panose="020B0600070205080204" pitchFamily="34" charset="-128"/>
                <a:sym typeface="WC Mano Negra Bta" charset="-122"/>
              </a:rPr>
              <a:t>サプライヤー</a:t>
            </a:r>
            <a:endParaRPr lang="ja-JP" altLang="en-US" sz="3200" dirty="0">
              <a:ea typeface="MS PGothic" panose="020B0600070205080204" pitchFamily="34" charset="-128"/>
            </a:endParaRPr>
          </a:p>
        </p:txBody>
      </p:sp>
    </p:spTree>
  </p:cSld>
  <p:clrMapOvr>
    <a:masterClrMapping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88802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988945" y="243205"/>
            <a:ext cx="5685155" cy="500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marL="0" indent="0" algn="ctr">
              <a:lnSpc>
                <a:spcPct val="70000"/>
              </a:lnSpc>
              <a:buFont typeface="Arial" panose="020B0604020202020204" pitchFamily="34" charset="0"/>
              <a:buNone/>
              <a:defRPr/>
            </a:pPr>
            <a:r>
              <a:rPr lang="ja-JP" altLang="en-US" sz="3800" dirty="0">
                <a:ln>
                  <a:noFill/>
                </a:ln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精密金型部品</a:t>
            </a:r>
          </a:p>
        </p:txBody>
      </p:sp>
      <p:grpSp>
        <p:nvGrpSpPr>
          <p:cNvPr id="14" name="Group 3"/>
          <p:cNvGrpSpPr/>
          <p:nvPr/>
        </p:nvGrpSpPr>
        <p:grpSpPr bwMode="auto">
          <a:xfrm>
            <a:off x="146021" y="175180"/>
            <a:ext cx="605419" cy="467621"/>
            <a:chOff x="0" y="0"/>
            <a:chExt cx="714375" cy="438150"/>
          </a:xfrm>
        </p:grpSpPr>
        <p:sp>
          <p:nvSpPr>
            <p:cNvPr id="15" name="燕尾形 4"/>
            <p:cNvSpPr>
              <a:spLocks noChangeArrowheads="1"/>
            </p:cNvSpPr>
            <p:nvPr/>
          </p:nvSpPr>
          <p:spPr bwMode="auto">
            <a:xfrm>
              <a:off x="0" y="0"/>
              <a:ext cx="438150" cy="438150"/>
            </a:xfrm>
            <a:prstGeom prst="chevron">
              <a:avLst>
                <a:gd name="adj" fmla="val 50000"/>
              </a:avLst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</a:pPr>
              <a:endParaRPr lang="zh-CN" altLang="en-US"/>
            </a:p>
          </p:txBody>
        </p:sp>
        <p:sp>
          <p:nvSpPr>
            <p:cNvPr id="16" name="燕尾形 5"/>
            <p:cNvSpPr>
              <a:spLocks noChangeArrowheads="1"/>
            </p:cNvSpPr>
            <p:nvPr/>
          </p:nvSpPr>
          <p:spPr bwMode="auto">
            <a:xfrm>
              <a:off x="276225" y="0"/>
              <a:ext cx="438150" cy="438150"/>
            </a:xfrm>
            <a:prstGeom prst="chevron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</a:pPr>
              <a:endParaRPr lang="zh-CN" altLang="en-US"/>
            </a:p>
          </p:txBody>
        </p:sp>
      </p:grpSp>
      <p:pic>
        <p:nvPicPr>
          <p:cNvPr id="13" name="图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0374" y="1134000"/>
            <a:ext cx="2580502" cy="2674039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813" y="1124451"/>
            <a:ext cx="2620657" cy="2715649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009" y="1090116"/>
            <a:ext cx="2620772" cy="2715768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002" y="1093511"/>
            <a:ext cx="2638902" cy="2734556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8" y="0"/>
            <a:ext cx="818453" cy="864043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979" y="80899"/>
            <a:ext cx="756233" cy="727992"/>
          </a:xfrm>
          <a:prstGeom prst="rect">
            <a:avLst/>
          </a:prstGeom>
        </p:spPr>
      </p:pic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473729" y="4457699"/>
            <a:ext cx="5618162" cy="163004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ja-JP" altLang="en-US" sz="2000" dirty="0">
                <a:latin typeface="+mn-ea"/>
                <a:ea typeface="+mn-ea"/>
              </a:rPr>
              <a:t>放電精度</a:t>
            </a:r>
            <a:r>
              <a:rPr lang="en-US" altLang="zh-CN" sz="2000" dirty="0">
                <a:latin typeface="+mn-ea"/>
                <a:ea typeface="+mn-ea"/>
              </a:rPr>
              <a:t>:±0.003mm</a:t>
            </a:r>
          </a:p>
          <a:p>
            <a:r>
              <a:rPr lang="ja-JP" altLang="en-US" sz="2000" dirty="0">
                <a:latin typeface="+mn-ea"/>
                <a:ea typeface="+mn-ea"/>
              </a:rPr>
              <a:t>研磨清角</a:t>
            </a:r>
            <a:r>
              <a:rPr lang="en-US" altLang="zh-CN" sz="2000" dirty="0">
                <a:latin typeface="+mn-ea"/>
                <a:ea typeface="+mn-ea"/>
              </a:rPr>
              <a:t>: R&lt;0.03mm</a:t>
            </a:r>
          </a:p>
          <a:p>
            <a:r>
              <a:rPr lang="ja-JP" altLang="en-US" sz="2000" dirty="0">
                <a:latin typeface="+mn-ea"/>
                <a:ea typeface="+mn-ea"/>
              </a:rPr>
              <a:t>研磨精度</a:t>
            </a:r>
            <a:r>
              <a:rPr lang="en-US" altLang="zh-CN" sz="2000" dirty="0">
                <a:latin typeface="+mn-ea"/>
                <a:ea typeface="+mn-ea"/>
              </a:rPr>
              <a:t>:0.002-0.001mm</a:t>
            </a:r>
          </a:p>
          <a:p>
            <a:r>
              <a:rPr lang="ja-JP" altLang="en-US" sz="2000" dirty="0">
                <a:latin typeface="+mn-ea"/>
                <a:ea typeface="+mn-ea"/>
              </a:rPr>
              <a:t>放電清角</a:t>
            </a:r>
            <a:r>
              <a:rPr lang="en-US" altLang="zh-CN" sz="2000" dirty="0">
                <a:latin typeface="+mn-ea"/>
                <a:ea typeface="+mn-ea"/>
              </a:rPr>
              <a:t>: Ra&lt;0.03mm</a:t>
            </a:r>
            <a:endParaRPr lang="zh-CN" altLang="en-US" sz="2000" dirty="0">
              <a:latin typeface="+mn-ea"/>
              <a:ea typeface="+mn-ea"/>
            </a:endParaRPr>
          </a:p>
          <a:p>
            <a:pPr eaLnBrk="0" hangingPunct="0"/>
            <a:endParaRPr lang="zh-CN" altLang="en-US" sz="2000" dirty="0"/>
          </a:p>
        </p:txBody>
      </p:sp>
      <p:sp>
        <p:nvSpPr>
          <p:cNvPr id="25" name="矩形 24"/>
          <p:cNvSpPr/>
          <p:nvPr/>
        </p:nvSpPr>
        <p:spPr>
          <a:xfrm>
            <a:off x="144786" y="6038665"/>
            <a:ext cx="630808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dirty="0">
                <a:ea typeface="MS PGothic" panose="020B0600070205080204" pitchFamily="34" charset="-128"/>
              </a:rPr>
              <a:t>プロな精密金型部品</a:t>
            </a:r>
            <a:r>
              <a:rPr lang="ja-JP" altLang="en-US" sz="3200" dirty="0">
                <a:ea typeface="MS PGothic" panose="020B0600070205080204" pitchFamily="34" charset="-128"/>
                <a:sym typeface="WC Mano Negra Bta" charset="-122"/>
              </a:rPr>
              <a:t>サプライヤー</a:t>
            </a:r>
            <a:endParaRPr lang="ja-JP" altLang="en-US" sz="3200" dirty="0">
              <a:ea typeface="MS PGothic" panose="020B0600070205080204" pitchFamily="34" charset="-128"/>
            </a:endParaRPr>
          </a:p>
        </p:txBody>
      </p:sp>
    </p:spTree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431"/>
            <a:ext cx="12192000" cy="888023"/>
          </a:xfrm>
          <a:prstGeom prst="rect">
            <a:avLst/>
          </a:prstGeom>
        </p:spPr>
      </p:pic>
      <p:grpSp>
        <p:nvGrpSpPr>
          <p:cNvPr id="2" name="Group 15"/>
          <p:cNvGrpSpPr/>
          <p:nvPr/>
        </p:nvGrpSpPr>
        <p:grpSpPr bwMode="auto">
          <a:xfrm>
            <a:off x="2621721" y="5261935"/>
            <a:ext cx="6939035" cy="1492757"/>
            <a:chOff x="2697162" y="4280511"/>
            <a:chExt cx="7134389" cy="1467603"/>
          </a:xfrm>
        </p:grpSpPr>
        <p:sp>
          <p:nvSpPr>
            <p:cNvPr id="15383" name="Rectangle 17"/>
            <p:cNvSpPr>
              <a:spLocks noChangeArrowheads="1"/>
            </p:cNvSpPr>
            <p:nvPr/>
          </p:nvSpPr>
          <p:spPr bwMode="auto">
            <a:xfrm>
              <a:off x="2697162" y="4280511"/>
              <a:ext cx="7134389" cy="1467603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384" name="Rectangle 18"/>
            <p:cNvSpPr>
              <a:spLocks noChangeArrowheads="1"/>
            </p:cNvSpPr>
            <p:nvPr/>
          </p:nvSpPr>
          <p:spPr bwMode="auto">
            <a:xfrm>
              <a:off x="2697162" y="4280511"/>
              <a:ext cx="7134389" cy="1467603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lIns="165100" tIns="165100" rIns="165100" bIns="165100" anchor="ctr"/>
            <a:lstStyle/>
            <a:p>
              <a:pPr algn="ctr">
                <a:lnSpc>
                  <a:spcPct val="90000"/>
                </a:lnSpc>
                <a:spcAft>
                  <a:spcPct val="35000"/>
                </a:spcAft>
              </a:pPr>
              <a:endParaRPr lang="zh-CN" altLang="zh-CN" sz="6500">
                <a:solidFill>
                  <a:srgbClr val="000000"/>
                </a:solidFill>
                <a:latin typeface="Calibri" panose="020F0502020204030204" pitchFamily="34" charset="0"/>
                <a:sym typeface="Calibri" panose="020F0502020204030204" pitchFamily="34" charset="0"/>
              </a:endParaRPr>
            </a:p>
          </p:txBody>
        </p:sp>
      </p:grpSp>
      <p:sp>
        <p:nvSpPr>
          <p:cNvPr id="5140" name="Rectangle 5"/>
          <p:cNvSpPr>
            <a:spLocks noChangeArrowheads="1"/>
          </p:cNvSpPr>
          <p:nvPr/>
        </p:nvSpPr>
        <p:spPr bwMode="auto">
          <a:xfrm>
            <a:off x="385029" y="1202227"/>
            <a:ext cx="3840163" cy="41549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defRPr/>
            </a:pPr>
            <a:endParaRPr lang="en-US" altLang="zh-CN" sz="1050">
              <a:latin typeface="Arial Unicode MS" pitchFamily="34" charset="-122"/>
              <a:ea typeface="Arial Unicode MS" pitchFamily="34" charset="-122"/>
              <a:cs typeface="Arial Unicode MS" pitchFamily="34" charset="-122"/>
              <a:sym typeface="Georgia" panose="02040502050405020303" pitchFamily="18" charset="0"/>
            </a:endParaRPr>
          </a:p>
          <a:p>
            <a:pPr>
              <a:defRPr/>
            </a:pPr>
            <a:endParaRPr lang="zh-CN" altLang="zh-CN" sz="1050">
              <a:solidFill>
                <a:schemeClr val="bg1"/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  <a:sym typeface="Georgia" panose="02040502050405020303" pitchFamily="18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" y="-11430"/>
            <a:ext cx="818453" cy="86404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979" y="80899"/>
            <a:ext cx="756233" cy="727992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3930650" y="128270"/>
            <a:ext cx="3747135" cy="675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会社概要</a:t>
            </a:r>
          </a:p>
        </p:txBody>
      </p:sp>
      <p:sp>
        <p:nvSpPr>
          <p:cNvPr id="3074" name="Rectangle 3"/>
          <p:cNvSpPr>
            <a:spLocks noGrp="1"/>
          </p:cNvSpPr>
          <p:nvPr/>
        </p:nvSpPr>
        <p:spPr>
          <a:xfrm>
            <a:off x="82550" y="1037273"/>
            <a:ext cx="7772400" cy="835025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indent="-182880" defTabSz="0" eaLnBrk="1" hangingPunct="1">
              <a:lnSpc>
                <a:spcPct val="80000"/>
              </a:lnSpc>
              <a:buNone/>
              <a:tabLst>
                <a:tab pos="808355" algn="l"/>
              </a:tabLst>
            </a:pPr>
            <a:r>
              <a:rPr lang="ja-JP" altLang="en-US" sz="2800" b="1" dirty="0">
                <a:ea typeface="MS PGothic" panose="020B0600070205080204" pitchFamily="34" charset="-128"/>
              </a:rPr>
              <a:t>会社概要</a:t>
            </a:r>
          </a:p>
          <a:p>
            <a:pPr marL="182880" indent="-182880" defTabSz="0" eaLnBrk="1" hangingPunct="1">
              <a:lnSpc>
                <a:spcPct val="80000"/>
              </a:lnSpc>
              <a:tabLst>
                <a:tab pos="808355" algn="l"/>
              </a:tabLst>
            </a:pPr>
            <a:r>
              <a:rPr lang="ja-JP" altLang="en-US" sz="2000" dirty="0">
                <a:ea typeface="MS PGothic" panose="020B0600070205080204" pitchFamily="34" charset="-128"/>
              </a:rPr>
              <a:t>香港系　民営の会社　１００％自己資本で運営</a:t>
            </a:r>
          </a:p>
        </p:txBody>
      </p:sp>
      <p:sp>
        <p:nvSpPr>
          <p:cNvPr id="3078" name="Rectangle 9"/>
          <p:cNvSpPr/>
          <p:nvPr/>
        </p:nvSpPr>
        <p:spPr>
          <a:xfrm>
            <a:off x="49213" y="1806258"/>
            <a:ext cx="7772400" cy="360362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182880" lvl="0" indent="-182880" defTabSz="0" eaLnBrk="1" hangingPunct="1">
              <a:lnSpc>
                <a:spcPct val="90000"/>
              </a:lnSpc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tabLst>
                <a:tab pos="808355" algn="l"/>
              </a:tabLst>
            </a:pPr>
            <a:r>
              <a:rPr lang="ja-JP" altLang="en-US" sz="1800" dirty="0">
                <a:latin typeface="Tahoma" panose="020B0604030504040204" pitchFamily="34" charset="0"/>
                <a:ea typeface="MS PGothic" panose="020B0600070205080204" pitchFamily="34" charset="-128"/>
              </a:rPr>
              <a:t>設立　　</a:t>
            </a:r>
            <a:r>
              <a:rPr lang="en-US" altLang="ja-JP" sz="1800" dirty="0">
                <a:latin typeface="Tahoma" panose="020B0604030504040204" pitchFamily="34" charset="0"/>
                <a:ea typeface="MS PGothic" panose="020B0600070205080204" pitchFamily="34" charset="-128"/>
              </a:rPr>
              <a:t>2005</a:t>
            </a:r>
            <a:r>
              <a:rPr lang="ja-JP" altLang="en-US" sz="1800" dirty="0">
                <a:latin typeface="Tahoma" panose="020B0604030504040204" pitchFamily="34" charset="0"/>
                <a:ea typeface="MS PGothic" panose="020B0600070205080204" pitchFamily="34" charset="-128"/>
              </a:rPr>
              <a:t>年</a:t>
            </a:r>
            <a:r>
              <a:rPr lang="en-US" altLang="ja-JP" sz="1800" dirty="0">
                <a:latin typeface="Tahoma" panose="020B0604030504040204" pitchFamily="34" charset="0"/>
                <a:ea typeface="MS PGothic" panose="020B0600070205080204" pitchFamily="34" charset="-128"/>
              </a:rPr>
              <a:t>11</a:t>
            </a:r>
            <a:r>
              <a:rPr lang="ja-JP" altLang="en-US" sz="1800" dirty="0">
                <a:latin typeface="Tahoma" panose="020B0604030504040204" pitchFamily="34" charset="0"/>
                <a:ea typeface="MS PGothic" panose="020B0600070205080204" pitchFamily="34" charset="-128"/>
              </a:rPr>
              <a:t>月</a:t>
            </a:r>
            <a:endParaRPr lang="zh-CN" altLang="en-US" dirty="0">
              <a:latin typeface="Tahoma" panose="020B0604030504040204" pitchFamily="34" charset="0"/>
            </a:endParaRPr>
          </a:p>
        </p:txBody>
      </p:sp>
      <p:sp>
        <p:nvSpPr>
          <p:cNvPr id="3077" name="Rectangle 8"/>
          <p:cNvSpPr/>
          <p:nvPr/>
        </p:nvSpPr>
        <p:spPr>
          <a:xfrm>
            <a:off x="31115" y="2225993"/>
            <a:ext cx="7207250" cy="4318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182880" lvl="0" indent="-182880" defTabSz="0" eaLnBrk="1" hangingPunct="1">
              <a:lnSpc>
                <a:spcPct val="90000"/>
              </a:lnSpc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tabLst>
                <a:tab pos="808355" algn="l"/>
              </a:tabLst>
            </a:pPr>
            <a:r>
              <a:rPr lang="ja-JP" altLang="en-US" sz="1800" dirty="0">
                <a:latin typeface="Tahoma" panose="020B0604030504040204" pitchFamily="34" charset="0"/>
                <a:ea typeface="MS PGothic" panose="020B0600070205080204" pitchFamily="34" charset="-128"/>
              </a:rPr>
              <a:t>住所　中国広東省東莞市長安鎮沙頭</a:t>
            </a:r>
            <a:r>
              <a:rPr lang="zh-CN" altLang="en-US" sz="1800" dirty="0">
                <a:latin typeface="Tahoma" panose="020B0604030504040204" pitchFamily="34" charset="0"/>
                <a:ea typeface="MS PGothic" panose="020B0600070205080204" pitchFamily="34" charset="-128"/>
              </a:rPr>
              <a:t>木魚路</a:t>
            </a:r>
            <a:r>
              <a:rPr lang="en-US" altLang="zh-CN" sz="1800" dirty="0">
                <a:latin typeface="Tahoma" panose="020B0604030504040204" pitchFamily="34" charset="0"/>
                <a:ea typeface="MS PGothic" panose="020B0600070205080204" pitchFamily="34" charset="-128"/>
              </a:rPr>
              <a:t>79</a:t>
            </a:r>
            <a:r>
              <a:rPr lang="zh-CN" altLang="en-US" sz="1800" dirty="0">
                <a:latin typeface="Tahoma" panose="020B0604030504040204" pitchFamily="34" charset="0"/>
                <a:ea typeface="MS PGothic" panose="020B0600070205080204" pitchFamily="34" charset="-128"/>
              </a:rPr>
              <a:t>號</a:t>
            </a:r>
            <a:endParaRPr lang="zh-CN" altLang="en-US" sz="1800" dirty="0">
              <a:latin typeface="Tahoma" panose="020B0604030504040204" pitchFamily="34" charset="0"/>
            </a:endParaRPr>
          </a:p>
        </p:txBody>
      </p:sp>
      <p:sp>
        <p:nvSpPr>
          <p:cNvPr id="3086" name="Text Box 16"/>
          <p:cNvSpPr txBox="1"/>
          <p:nvPr/>
        </p:nvSpPr>
        <p:spPr>
          <a:xfrm>
            <a:off x="150813" y="2636203"/>
            <a:ext cx="5256212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ja-JP" altLang="en-US" dirty="0">
                <a:latin typeface="Tahoma" panose="020B0604030504040204" pitchFamily="34" charset="0"/>
                <a:ea typeface="MS PGothic" panose="020B0600070205080204" pitchFamily="34" charset="-128"/>
              </a:rPr>
              <a:t>工場面積：</a:t>
            </a:r>
            <a:r>
              <a:rPr lang="en-US" altLang="ja-JP" dirty="0">
                <a:latin typeface="Tahoma" panose="020B0604030504040204" pitchFamily="34" charset="0"/>
                <a:ea typeface="MS PGothic" panose="020B0600070205080204" pitchFamily="34" charset="-128"/>
              </a:rPr>
              <a:t>1800</a:t>
            </a:r>
            <a:r>
              <a:rPr lang="ja-JP" altLang="en-US" dirty="0">
                <a:latin typeface="Tahoma" panose="020B0604030504040204" pitchFamily="34" charset="0"/>
                <a:ea typeface="MS PGothic" panose="020B0600070205080204" pitchFamily="34" charset="-128"/>
              </a:rPr>
              <a:t>平方</a:t>
            </a:r>
          </a:p>
        </p:txBody>
      </p:sp>
      <p:sp>
        <p:nvSpPr>
          <p:cNvPr id="3081" name="Rectangle 13"/>
          <p:cNvSpPr/>
          <p:nvPr/>
        </p:nvSpPr>
        <p:spPr>
          <a:xfrm>
            <a:off x="73025" y="3115310"/>
            <a:ext cx="11491595" cy="189611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182880" lvl="0" indent="-182880" defTabSz="0" eaLnBrk="1" hangingPunct="1">
              <a:lnSpc>
                <a:spcPct val="90000"/>
              </a:lnSpc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tabLst>
                <a:tab pos="808355" algn="l"/>
              </a:tabLst>
            </a:pPr>
            <a:r>
              <a:rPr lang="ja-JP" altLang="en-US" sz="1800" dirty="0">
                <a:latin typeface="Tahoma" panose="020B0604030504040204" pitchFamily="34" charset="0"/>
                <a:ea typeface="MS PGothic" panose="020B0600070205080204" pitchFamily="34" charset="-128"/>
              </a:rPr>
              <a:t>従業員数　　</a:t>
            </a:r>
            <a:r>
              <a:rPr lang="en-US" altLang="ja-JP" sz="1800" dirty="0">
                <a:latin typeface="Tahoma" panose="020B0604030504040204" pitchFamily="34" charset="0"/>
                <a:ea typeface="MS PGothic" panose="020B0600070205080204" pitchFamily="34" charset="-128"/>
              </a:rPr>
              <a:t>55</a:t>
            </a:r>
            <a:r>
              <a:rPr lang="ja-JP" altLang="en-US" sz="1800" dirty="0">
                <a:latin typeface="Tahoma" panose="020B0604030504040204" pitchFamily="34" charset="0"/>
                <a:ea typeface="MS PGothic" panose="020B0600070205080204" pitchFamily="34" charset="-128"/>
              </a:rPr>
              <a:t>名</a:t>
            </a:r>
          </a:p>
          <a:p>
            <a:pPr marL="0" lvl="0" indent="0" defTabSz="0" eaLnBrk="1" hangingPunct="1">
              <a:lnSpc>
                <a:spcPct val="90000"/>
              </a:lnSpc>
              <a:buClr>
                <a:schemeClr val="folHlink"/>
              </a:buClr>
              <a:buSzPct val="60000"/>
              <a:buFont typeface="Wingdings" panose="05000000000000000000" pitchFamily="2" charset="2"/>
              <a:buNone/>
              <a:tabLst>
                <a:tab pos="808355" algn="l"/>
              </a:tabLst>
            </a:pPr>
            <a:r>
              <a:rPr lang="ja-JP" altLang="en-US" sz="1800" dirty="0">
                <a:latin typeface="Tahoma" panose="020B0604030504040204" pitchFamily="34" charset="0"/>
                <a:ea typeface="MS PGothic" panose="020B0600070205080204" pitchFamily="34" charset="-128"/>
              </a:rPr>
              <a:t>                　生産部　　</a:t>
            </a:r>
            <a:r>
              <a:rPr lang="en-US" altLang="ja-JP" sz="1800" dirty="0">
                <a:latin typeface="Tahoma" panose="020B0604030504040204" pitchFamily="34" charset="0"/>
                <a:ea typeface="MS PGothic" panose="020B0600070205080204" pitchFamily="34" charset="-128"/>
              </a:rPr>
              <a:t>32</a:t>
            </a:r>
            <a:r>
              <a:rPr lang="ja-JP" altLang="en-US" sz="1800" dirty="0">
                <a:latin typeface="Tahoma" panose="020B0604030504040204" pitchFamily="34" charset="0"/>
              </a:rPr>
              <a:t>名</a:t>
            </a:r>
            <a:r>
              <a:rPr lang="en-US" altLang="ja-JP" sz="1800" dirty="0">
                <a:latin typeface="Tahoma" panose="020B0604030504040204" pitchFamily="34" charset="0"/>
              </a:rPr>
              <a:t>⇒</a:t>
            </a:r>
            <a:r>
              <a:rPr lang="ja-JP" altLang="en-US" sz="1800" dirty="0">
                <a:latin typeface="Tahoma" panose="020B0604030504040204" pitchFamily="34" charset="0"/>
              </a:rPr>
              <a:t>部品加工迅速に対応する為に、日勤と夜勤で稼働して短納期が対応できます。</a:t>
            </a:r>
          </a:p>
          <a:p>
            <a:pPr marL="0" lvl="0" indent="0" defTabSz="0" eaLnBrk="1" hangingPunct="1">
              <a:lnSpc>
                <a:spcPct val="90000"/>
              </a:lnSpc>
              <a:buClr>
                <a:schemeClr val="folHlink"/>
              </a:buClr>
              <a:buSzPct val="60000"/>
              <a:buFont typeface="Wingdings" panose="05000000000000000000" pitchFamily="2" charset="2"/>
              <a:buNone/>
              <a:tabLst>
                <a:tab pos="808355" algn="l"/>
              </a:tabLst>
            </a:pPr>
            <a:r>
              <a:rPr lang="ja-JP" altLang="en-US" sz="1800" dirty="0">
                <a:latin typeface="Tahoma" panose="020B0604030504040204" pitchFamily="34" charset="0"/>
              </a:rPr>
              <a:t>　　　　　　設計部　</a:t>
            </a:r>
            <a:r>
              <a:rPr lang="en-US" altLang="ja-JP" sz="1800" dirty="0">
                <a:latin typeface="Tahoma" panose="020B0604030504040204" pitchFamily="34" charset="0"/>
              </a:rPr>
              <a:t>3</a:t>
            </a:r>
            <a:r>
              <a:rPr lang="ja-JP" altLang="en-US" sz="1800" dirty="0">
                <a:latin typeface="Tahoma" panose="020B0604030504040204" pitchFamily="34" charset="0"/>
                <a:sym typeface="+mn-ea"/>
              </a:rPr>
              <a:t>名</a:t>
            </a:r>
            <a:endParaRPr lang="ja-JP" altLang="en-US" sz="1800" dirty="0">
              <a:latin typeface="Tahoma" panose="020B0604030504040204" pitchFamily="34" charset="0"/>
            </a:endParaRPr>
          </a:p>
          <a:p>
            <a:pPr marL="0" lvl="0" indent="0" defTabSz="0" eaLnBrk="1" hangingPunct="1">
              <a:lnSpc>
                <a:spcPct val="90000"/>
              </a:lnSpc>
              <a:buClr>
                <a:schemeClr val="folHlink"/>
              </a:buClr>
              <a:buSzPct val="60000"/>
              <a:buFont typeface="Wingdings" panose="05000000000000000000" pitchFamily="2" charset="2"/>
              <a:buNone/>
              <a:tabLst>
                <a:tab pos="808355" algn="l"/>
              </a:tabLst>
            </a:pPr>
            <a:r>
              <a:rPr lang="ja-JP" altLang="en-US" sz="1800" dirty="0">
                <a:latin typeface="Tahoma" panose="020B0604030504040204" pitchFamily="34" charset="0"/>
              </a:rPr>
              <a:t>　　　　　　品質部　</a:t>
            </a:r>
            <a:r>
              <a:rPr lang="en-US" altLang="ja-JP" sz="1800" dirty="0">
                <a:latin typeface="Tahoma" panose="020B0604030504040204" pitchFamily="34" charset="0"/>
              </a:rPr>
              <a:t>8</a:t>
            </a:r>
            <a:r>
              <a:rPr lang="ja-JP" altLang="en-US" sz="1800" dirty="0">
                <a:latin typeface="Tahoma" panose="020B0604030504040204" pitchFamily="34" charset="0"/>
              </a:rPr>
              <a:t>名</a:t>
            </a:r>
            <a:r>
              <a:rPr lang="en-US" altLang="ja-JP" sz="1800" dirty="0">
                <a:latin typeface="Tahoma" panose="020B0604030504040204" pitchFamily="34" charset="0"/>
              </a:rPr>
              <a:t>⇒</a:t>
            </a:r>
            <a:r>
              <a:rPr lang="ja-JP" altLang="en-US" sz="1800" dirty="0">
                <a:latin typeface="Tahoma" panose="020B0604030504040204" pitchFamily="34" charset="0"/>
              </a:rPr>
              <a:t>部品全数寸法を測定します。</a:t>
            </a:r>
          </a:p>
          <a:p>
            <a:pPr marL="0" lvl="0" indent="0" defTabSz="0" eaLnBrk="1" hangingPunct="1">
              <a:lnSpc>
                <a:spcPct val="90000"/>
              </a:lnSpc>
              <a:buClr>
                <a:schemeClr val="folHlink"/>
              </a:buClr>
              <a:buSzPct val="60000"/>
              <a:buFont typeface="Wingdings" panose="05000000000000000000" pitchFamily="2" charset="2"/>
              <a:buNone/>
              <a:tabLst>
                <a:tab pos="808355" algn="l"/>
              </a:tabLst>
            </a:pPr>
            <a:r>
              <a:rPr lang="ja-JP" altLang="en-US" sz="1800" dirty="0">
                <a:latin typeface="Tahoma" panose="020B0604030504040204" pitchFamily="34" charset="0"/>
              </a:rPr>
              <a:t>　　　　　　管理部　</a:t>
            </a:r>
            <a:r>
              <a:rPr lang="en-US" altLang="ja-JP" sz="1800" dirty="0">
                <a:latin typeface="Tahoma" panose="020B0604030504040204" pitchFamily="34" charset="0"/>
              </a:rPr>
              <a:t>6</a:t>
            </a:r>
            <a:r>
              <a:rPr lang="ja-JP" altLang="en-US" sz="1800" dirty="0">
                <a:latin typeface="Tahoma" panose="020B0604030504040204" pitchFamily="34" charset="0"/>
              </a:rPr>
              <a:t>名</a:t>
            </a:r>
          </a:p>
          <a:p>
            <a:pPr marL="0" lvl="0" indent="0" defTabSz="0" eaLnBrk="1" hangingPunct="1">
              <a:lnSpc>
                <a:spcPct val="90000"/>
              </a:lnSpc>
              <a:buClr>
                <a:schemeClr val="folHlink"/>
              </a:buClr>
              <a:buSzPct val="60000"/>
              <a:buFont typeface="Wingdings" panose="05000000000000000000" pitchFamily="2" charset="2"/>
              <a:buNone/>
              <a:tabLst>
                <a:tab pos="808355" algn="l"/>
              </a:tabLst>
            </a:pPr>
            <a:r>
              <a:rPr lang="ja-JP" altLang="en-US" sz="1800" dirty="0">
                <a:latin typeface="Tahoma" panose="020B0604030504040204" pitchFamily="34" charset="0"/>
              </a:rPr>
              <a:t>　　　　　　営業部　</a:t>
            </a:r>
            <a:r>
              <a:rPr lang="en-US" altLang="ja-JP" sz="1800" dirty="0">
                <a:latin typeface="Tahoma" panose="020B0604030504040204" pitchFamily="34" charset="0"/>
                <a:sym typeface="+mn-ea"/>
              </a:rPr>
              <a:t>6</a:t>
            </a:r>
            <a:r>
              <a:rPr lang="ja-JP" altLang="en-US" sz="1800" dirty="0">
                <a:latin typeface="Tahoma" panose="020B0604030504040204" pitchFamily="34" charset="0"/>
                <a:sym typeface="+mn-ea"/>
              </a:rPr>
              <a:t>名</a:t>
            </a:r>
            <a:r>
              <a:rPr lang="ja-JP" altLang="en-US" sz="1800" dirty="0">
                <a:latin typeface="Tahoma" panose="020B0604030504040204" pitchFamily="34" charset="0"/>
              </a:rPr>
              <a:t>（</a:t>
            </a:r>
            <a:r>
              <a:rPr lang="en-US" altLang="ja-JP" sz="1800" dirty="0">
                <a:latin typeface="Tahoma" panose="020B0604030504040204" pitchFamily="34" charset="0"/>
              </a:rPr>
              <a:t>4</a:t>
            </a:r>
            <a:r>
              <a:rPr lang="ja-JP" altLang="en-US" sz="1800" dirty="0">
                <a:latin typeface="Tahoma" panose="020B0604030504040204" pitchFamily="34" charset="0"/>
              </a:rPr>
              <a:t>名日本語可、</a:t>
            </a:r>
            <a:r>
              <a:rPr lang="en-US" altLang="ja-JP" sz="1800" dirty="0">
                <a:latin typeface="Tahoma" panose="020B0604030504040204" pitchFamily="34" charset="0"/>
              </a:rPr>
              <a:t>2</a:t>
            </a:r>
            <a:r>
              <a:rPr lang="ja-JP" altLang="en-US" sz="1800" dirty="0">
                <a:latin typeface="Tahoma" panose="020B0604030504040204" pitchFamily="34" charset="0"/>
              </a:rPr>
              <a:t>名英語可）</a:t>
            </a:r>
          </a:p>
          <a:p>
            <a:pPr marL="0" lvl="0" indent="0" defTabSz="0" eaLnBrk="1" hangingPunct="1">
              <a:lnSpc>
                <a:spcPct val="90000"/>
              </a:lnSpc>
              <a:buClr>
                <a:schemeClr val="folHlink"/>
              </a:buClr>
              <a:buSzPct val="60000"/>
              <a:buFont typeface="Wingdings" panose="05000000000000000000" pitchFamily="2" charset="2"/>
              <a:buNone/>
              <a:tabLst>
                <a:tab pos="808355" algn="l"/>
              </a:tabLst>
            </a:pPr>
            <a:endParaRPr lang="ja-JP" altLang="en-US" sz="1800" dirty="0">
              <a:latin typeface="Tahoma" panose="020B0604030504040204" pitchFamily="34" charset="0"/>
            </a:endParaRPr>
          </a:p>
        </p:txBody>
      </p:sp>
      <p:sp>
        <p:nvSpPr>
          <p:cNvPr id="3082" name="Rectangle 17"/>
          <p:cNvSpPr/>
          <p:nvPr/>
        </p:nvSpPr>
        <p:spPr>
          <a:xfrm>
            <a:off x="62230" y="5086985"/>
            <a:ext cx="7772400" cy="106807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182880" lvl="0" indent="-182880" defTabSz="0" eaLnBrk="1" hangingPunct="1">
              <a:lnSpc>
                <a:spcPct val="90000"/>
              </a:lnSpc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tabLst>
                <a:tab pos="808355" algn="l"/>
              </a:tabLst>
            </a:pPr>
            <a:r>
              <a:rPr lang="ja-JP" altLang="en-US" sz="1800" dirty="0">
                <a:latin typeface="Tahoma" panose="020B0604030504040204" pitchFamily="34" charset="0"/>
                <a:ea typeface="MS PGothic" panose="020B0600070205080204" pitchFamily="34" charset="-128"/>
              </a:rPr>
              <a:t>営業品名　　</a:t>
            </a:r>
            <a:r>
              <a:rPr lang="ja-JP" altLang="en-US" sz="1800" dirty="0">
                <a:latin typeface="MS PGothic" panose="020B0600070205080204" pitchFamily="34" charset="-128"/>
                <a:ea typeface="MS PGothic" panose="020B0600070205080204" pitchFamily="34" charset="-128"/>
                <a:cs typeface="MS PGothic" panose="020B0600070205080204" pitchFamily="34" charset="-128"/>
                <a:sym typeface="+mn-ea"/>
              </a:rPr>
              <a:t>精密コネクタ金型部品；精密半導体金型部品</a:t>
            </a:r>
            <a:r>
              <a:rPr lang="en-US" altLang="ja-JP" sz="1800" dirty="0">
                <a:latin typeface="MS PGothic" panose="020B0600070205080204" pitchFamily="34" charset="-128"/>
                <a:ea typeface="MS PGothic" panose="020B0600070205080204" pitchFamily="34" charset="-128"/>
                <a:cs typeface="MS PGothic" panose="020B0600070205080204" pitchFamily="34" charset="-128"/>
                <a:sym typeface="+mn-ea"/>
              </a:rPr>
              <a:t>;</a:t>
            </a:r>
            <a:r>
              <a:rPr lang="ja-JP" altLang="en-US" sz="1800" dirty="0">
                <a:latin typeface="MS PGothic" panose="020B0600070205080204" pitchFamily="34" charset="-128"/>
                <a:ea typeface="MS PGothic" panose="020B0600070205080204" pitchFamily="34" charset="-128"/>
                <a:cs typeface="MS PGothic" panose="020B0600070205080204" pitchFamily="34" charset="-128"/>
                <a:sym typeface="+mn-ea"/>
              </a:rPr>
              <a:t>精密医療金型部品</a:t>
            </a:r>
            <a:r>
              <a:rPr lang="en-US" altLang="ja-JP" sz="1800" dirty="0">
                <a:latin typeface="MS PGothic" panose="020B0600070205080204" pitchFamily="34" charset="-128"/>
                <a:ea typeface="MS PGothic" panose="020B0600070205080204" pitchFamily="34" charset="-128"/>
                <a:cs typeface="MS PGothic" panose="020B0600070205080204" pitchFamily="34" charset="-128"/>
                <a:sym typeface="+mn-ea"/>
              </a:rPr>
              <a:t>;</a:t>
            </a:r>
            <a:endParaRPr lang="ja-JP" altLang="en-US" sz="1800" dirty="0">
              <a:solidFill>
                <a:schemeClr val="tx1"/>
              </a:solidFill>
              <a:latin typeface="MS PGothic" panose="020B0600070205080204" pitchFamily="34" charset="-128"/>
              <a:ea typeface="MS PGothic" panose="020B0600070205080204" pitchFamily="34" charset="-128"/>
              <a:cs typeface="MS PGothic" panose="020B0600070205080204" pitchFamily="34" charset="-128"/>
            </a:endParaRPr>
          </a:p>
          <a:p>
            <a:pPr marL="0" lvl="0" indent="0" defTabSz="0" eaLnBrk="1" hangingPunct="1">
              <a:lnSpc>
                <a:spcPct val="90000"/>
              </a:lnSpc>
              <a:buClr>
                <a:schemeClr val="folHlink"/>
              </a:buClr>
              <a:buSzPct val="60000"/>
              <a:buFont typeface="Wingdings" panose="05000000000000000000" pitchFamily="2" charset="2"/>
              <a:buNone/>
              <a:tabLst>
                <a:tab pos="808355" algn="l"/>
              </a:tabLst>
            </a:pPr>
            <a:r>
              <a:rPr lang="ja-JP" altLang="zh-CN" sz="1800" dirty="0">
                <a:latin typeface="MS PGothic" panose="020B0600070205080204" pitchFamily="34" charset="-128"/>
                <a:ea typeface="MS PGothic" panose="020B0600070205080204" pitchFamily="34" charset="-128"/>
                <a:cs typeface="MS PGothic" panose="020B0600070205080204" pitchFamily="34" charset="-128"/>
                <a:sym typeface="+mn-ea"/>
              </a:rPr>
              <a:t>　　　　　　　　　</a:t>
            </a:r>
            <a:r>
              <a:rPr lang="zh-CN" altLang="en-US" sz="1800" dirty="0">
                <a:latin typeface="MS PGothic" panose="020B0600070205080204" pitchFamily="34" charset="-128"/>
                <a:ea typeface="MS PGothic" panose="020B0600070205080204" pitchFamily="34" charset="-128"/>
                <a:cs typeface="MS PGothic" panose="020B0600070205080204" pitchFamily="34" charset="-128"/>
                <a:sym typeface="+mn-ea"/>
              </a:rPr>
              <a:t>微細型部品</a:t>
            </a:r>
            <a:r>
              <a:rPr lang="en-US" altLang="zh-CN" sz="1800" dirty="0">
                <a:latin typeface="MS PGothic" panose="020B0600070205080204" pitchFamily="34" charset="-128"/>
                <a:ea typeface="MS PGothic" panose="020B0600070205080204" pitchFamily="34" charset="-128"/>
                <a:cs typeface="MS PGothic" panose="020B0600070205080204" pitchFamily="34" charset="-128"/>
                <a:sym typeface="+mn-ea"/>
              </a:rPr>
              <a:t>;</a:t>
            </a:r>
            <a:r>
              <a:rPr lang="ja-JP" altLang="en-US" sz="1800" dirty="0">
                <a:latin typeface="MS PGothic" panose="020B0600070205080204" pitchFamily="34" charset="-128"/>
                <a:ea typeface="MS PGothic" panose="020B0600070205080204" pitchFamily="34" charset="-128"/>
                <a:cs typeface="MS PGothic" panose="020B0600070205080204" pitchFamily="34" charset="-128"/>
                <a:sym typeface="+mn-ea"/>
              </a:rPr>
              <a:t>精密電子部品</a:t>
            </a:r>
            <a:r>
              <a:rPr lang="en-US" altLang="zh-CN" sz="1800" dirty="0">
                <a:latin typeface="MS PGothic" panose="020B0600070205080204" pitchFamily="34" charset="-128"/>
                <a:ea typeface="MS PGothic" panose="020B0600070205080204" pitchFamily="34" charset="-128"/>
                <a:cs typeface="MS PGothic" panose="020B0600070205080204" pitchFamily="34" charset="-128"/>
                <a:sym typeface="+mn-ea"/>
              </a:rPr>
              <a:t>;</a:t>
            </a:r>
            <a:r>
              <a:rPr lang="ja-JP" altLang="zh-CN" sz="1800" dirty="0">
                <a:latin typeface="MS PGothic" panose="020B0600070205080204" pitchFamily="34" charset="-128"/>
                <a:ea typeface="MS PGothic" panose="020B0600070205080204" pitchFamily="34" charset="-128"/>
                <a:cs typeface="MS PGothic" panose="020B0600070205080204" pitchFamily="34" charset="-128"/>
                <a:sym typeface="+mn-ea"/>
              </a:rPr>
              <a:t>精密機械部品；精密治具部品等</a:t>
            </a:r>
            <a:endParaRPr lang="ja-JP" altLang="zh-CN" sz="1800" dirty="0">
              <a:solidFill>
                <a:schemeClr val="tx1"/>
              </a:solidFill>
              <a:latin typeface="MS PGothic" panose="020B0600070205080204" pitchFamily="34" charset="-128"/>
              <a:ea typeface="MS PGothic" panose="020B0600070205080204" pitchFamily="34" charset="-128"/>
              <a:cs typeface="MS PGothic" panose="020B0600070205080204" pitchFamily="34" charset="-128"/>
            </a:endParaRPr>
          </a:p>
          <a:p>
            <a:pPr marL="0" lvl="0" indent="0" defTabSz="0" eaLnBrk="1" hangingPunct="1">
              <a:lnSpc>
                <a:spcPct val="90000"/>
              </a:lnSpc>
              <a:buClr>
                <a:schemeClr val="folHlink"/>
              </a:buClr>
              <a:buSzPct val="60000"/>
              <a:buFont typeface="Wingdings" panose="05000000000000000000" pitchFamily="2" charset="2"/>
              <a:buNone/>
              <a:tabLst>
                <a:tab pos="808355" algn="l"/>
              </a:tabLst>
            </a:pPr>
            <a:endParaRPr lang="ja-JP" altLang="en-US" sz="1800" b="1" dirty="0">
              <a:solidFill>
                <a:schemeClr val="accent5">
                  <a:lumMod val="25000"/>
                </a:schemeClr>
              </a:solidFill>
              <a:latin typeface="MS PGothic" panose="020B0600070205080204" pitchFamily="34" charset="-128"/>
              <a:ea typeface="MS PGothic" panose="020B0600070205080204" pitchFamily="34" charset="-128"/>
              <a:cs typeface="MS PGothic" panose="020B0600070205080204" pitchFamily="34" charset="-128"/>
            </a:endParaRPr>
          </a:p>
          <a:p>
            <a:pPr marL="0" lvl="0" indent="0" defTabSz="0" eaLnBrk="1" hangingPunct="1">
              <a:lnSpc>
                <a:spcPct val="90000"/>
              </a:lnSpc>
              <a:buClr>
                <a:schemeClr val="folHlink"/>
              </a:buClr>
              <a:buSzPct val="60000"/>
              <a:buFont typeface="Wingdings" panose="05000000000000000000" pitchFamily="2" charset="2"/>
              <a:buNone/>
              <a:tabLst>
                <a:tab pos="808355" algn="l"/>
              </a:tabLst>
            </a:pPr>
            <a:r>
              <a:rPr lang="ja-JP" altLang="en-US" sz="1800" dirty="0">
                <a:latin typeface="Tahoma" panose="020B0604030504040204" pitchFamily="34" charset="0"/>
                <a:ea typeface="MS PGothic" panose="020B0600070205080204" pitchFamily="34" charset="-128"/>
              </a:rPr>
              <a:t>　</a:t>
            </a:r>
            <a:endParaRPr lang="en-US" altLang="zh-CN" dirty="0">
              <a:latin typeface="Tahoma" panose="020B0604030504040204" pitchFamily="34" charset="0"/>
            </a:endParaRPr>
          </a:p>
        </p:txBody>
      </p:sp>
      <p:sp>
        <p:nvSpPr>
          <p:cNvPr id="3083" name="Rectangle 20"/>
          <p:cNvSpPr/>
          <p:nvPr/>
        </p:nvSpPr>
        <p:spPr>
          <a:xfrm>
            <a:off x="48260" y="5993448"/>
            <a:ext cx="7772400" cy="4318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182880" lvl="0" indent="-182880" defTabSz="0" eaLnBrk="1" hangingPunct="1">
              <a:lnSpc>
                <a:spcPct val="90000"/>
              </a:lnSpc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tabLst>
                <a:tab pos="808355" algn="l"/>
              </a:tabLst>
            </a:pPr>
            <a:r>
              <a:rPr lang="ja-JP" altLang="en-US" sz="1800" dirty="0">
                <a:latin typeface="Tahoma" panose="020B0604030504040204" pitchFamily="34" charset="0"/>
                <a:ea typeface="MS PGothic" panose="020B0600070205080204" pitchFamily="34" charset="-128"/>
              </a:rPr>
              <a:t>役員　　</a:t>
            </a:r>
            <a:r>
              <a:rPr lang="ja-JP" altLang="zh-CN" sz="1800" dirty="0">
                <a:latin typeface="Tahoma" panose="020B0604030504040204" pitchFamily="34" charset="0"/>
                <a:ea typeface="MS PGothic" panose="020B0600070205080204" pitchFamily="34" charset="-128"/>
              </a:rPr>
              <a:t> </a:t>
            </a:r>
            <a:r>
              <a:rPr lang="ja-JP" altLang="en-US" sz="1800" dirty="0">
                <a:latin typeface="Tahoma" panose="020B0604030504040204" pitchFamily="34" charset="0"/>
                <a:ea typeface="MS PGothic" panose="020B0600070205080204" pitchFamily="34" charset="-128"/>
              </a:rPr>
              <a:t> 総経理　楊　</a:t>
            </a:r>
            <a:r>
              <a:rPr lang="zh-CN" altLang="en-US" sz="1800" dirty="0">
                <a:latin typeface="Tahoma" panose="020B0604030504040204" pitchFamily="34" charset="0"/>
                <a:ea typeface="MS PGothic" panose="020B0600070205080204" pitchFamily="34" charset="-128"/>
              </a:rPr>
              <a:t>署</a:t>
            </a:r>
            <a:endParaRPr lang="en-US" altLang="zh-CN" dirty="0">
              <a:latin typeface="Tahoma" panose="020B0604030504040204" pitchFamily="34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888023"/>
          </a:xfrm>
          <a:prstGeom prst="rect">
            <a:avLst/>
          </a:prstGeom>
        </p:spPr>
      </p:pic>
      <p:grpSp>
        <p:nvGrpSpPr>
          <p:cNvPr id="4" name="Group 10"/>
          <p:cNvGrpSpPr/>
          <p:nvPr/>
        </p:nvGrpSpPr>
        <p:grpSpPr bwMode="auto">
          <a:xfrm rot="10800000">
            <a:off x="2103261" y="5238854"/>
            <a:ext cx="125483" cy="24992"/>
            <a:chOff x="1549628" y="1491290"/>
            <a:chExt cx="157451" cy="32389"/>
          </a:xfrm>
        </p:grpSpPr>
        <p:sp>
          <p:nvSpPr>
            <p:cNvPr id="25652" name="Rectangle 12"/>
            <p:cNvSpPr>
              <a:spLocks noChangeArrowheads="1"/>
            </p:cNvSpPr>
            <p:nvPr/>
          </p:nvSpPr>
          <p:spPr bwMode="auto">
            <a:xfrm>
              <a:off x="1549628" y="1491290"/>
              <a:ext cx="157451" cy="32389"/>
            </a:xfrm>
            <a:prstGeom prst="flowChartOnlineStorage">
              <a:avLst/>
            </a:prstGeom>
            <a:noFill/>
            <a:ln w="9525">
              <a:noFill/>
              <a:miter lim="800000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653" name="Rectangle 13"/>
            <p:cNvSpPr>
              <a:spLocks noChangeArrowheads="1"/>
            </p:cNvSpPr>
            <p:nvPr/>
          </p:nvSpPr>
          <p:spPr bwMode="auto">
            <a:xfrm>
              <a:off x="1549628" y="1491290"/>
              <a:ext cx="157451" cy="32389"/>
            </a:xfrm>
            <a:prstGeom prst="flowChartOnlineStorage">
              <a:avLst/>
            </a:prstGeom>
            <a:noFill/>
            <a:ln w="9525">
              <a:noFill/>
              <a:miter lim="800000"/>
            </a:ln>
          </p:spPr>
          <p:txBody>
            <a:bodyPr lIns="12700" tIns="12700" rIns="12700" bIns="12700" anchor="ctr"/>
            <a:lstStyle/>
            <a:p>
              <a:pPr algn="ctr">
                <a:lnSpc>
                  <a:spcPct val="90000"/>
                </a:lnSpc>
                <a:spcAft>
                  <a:spcPct val="35000"/>
                </a:spcAft>
              </a:pPr>
              <a:endParaRPr lang="zh-CN" altLang="zh-CN" sz="500">
                <a:solidFill>
                  <a:srgbClr val="000000"/>
                </a:solidFill>
                <a:latin typeface="Calibri" panose="020F0502020204030204" pitchFamily="34" charset="0"/>
                <a:sym typeface="Calibri" panose="020F0502020204030204" pitchFamily="34" charset="0"/>
              </a:endParaRPr>
            </a:p>
          </p:txBody>
        </p:sp>
      </p:grpSp>
      <p:grpSp>
        <p:nvGrpSpPr>
          <p:cNvPr id="7" name="Group 22"/>
          <p:cNvGrpSpPr/>
          <p:nvPr/>
        </p:nvGrpSpPr>
        <p:grpSpPr bwMode="auto">
          <a:xfrm>
            <a:off x="9940511" y="5115126"/>
            <a:ext cx="157492" cy="32393"/>
            <a:chOff x="1549628" y="1491290"/>
            <a:chExt cx="157451" cy="32389"/>
          </a:xfrm>
        </p:grpSpPr>
        <p:sp>
          <p:nvSpPr>
            <p:cNvPr id="25637" name="Rectangle 24"/>
            <p:cNvSpPr>
              <a:spLocks noChangeArrowheads="1"/>
            </p:cNvSpPr>
            <p:nvPr/>
          </p:nvSpPr>
          <p:spPr bwMode="auto">
            <a:xfrm>
              <a:off x="1549628" y="1491290"/>
              <a:ext cx="157451" cy="3238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638" name="Rectangle 25"/>
            <p:cNvSpPr>
              <a:spLocks noChangeArrowheads="1"/>
            </p:cNvSpPr>
            <p:nvPr/>
          </p:nvSpPr>
          <p:spPr bwMode="auto">
            <a:xfrm>
              <a:off x="1549628" y="1491290"/>
              <a:ext cx="157451" cy="3238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lIns="12700" tIns="12700" rIns="12700" bIns="12700" anchor="ctr"/>
            <a:lstStyle/>
            <a:p>
              <a:pPr algn="ctr">
                <a:lnSpc>
                  <a:spcPct val="90000"/>
                </a:lnSpc>
                <a:spcAft>
                  <a:spcPct val="35000"/>
                </a:spcAft>
              </a:pPr>
              <a:endParaRPr lang="zh-CN" altLang="zh-CN" sz="500">
                <a:solidFill>
                  <a:srgbClr val="000000"/>
                </a:solidFill>
                <a:latin typeface="Calibri" panose="020F0502020204030204" pitchFamily="34" charset="0"/>
                <a:sym typeface="Calibri" panose="020F0502020204030204" pitchFamily="34" charset="0"/>
              </a:endParaRPr>
            </a:p>
          </p:txBody>
        </p:sp>
      </p:grpSp>
      <p:sp>
        <p:nvSpPr>
          <p:cNvPr id="41" name="TextBox 40"/>
          <p:cNvSpPr txBox="1"/>
          <p:nvPr/>
        </p:nvSpPr>
        <p:spPr>
          <a:xfrm>
            <a:off x="2467219" y="155630"/>
            <a:ext cx="7892138" cy="675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C Mano Negra Bta" charset="-122"/>
              </a:rPr>
              <a:t>精密プラスチックサンプル</a:t>
            </a:r>
          </a:p>
        </p:txBody>
      </p:sp>
      <p:grpSp>
        <p:nvGrpSpPr>
          <p:cNvPr id="42" name="Group 3"/>
          <p:cNvGrpSpPr/>
          <p:nvPr/>
        </p:nvGrpSpPr>
        <p:grpSpPr bwMode="auto">
          <a:xfrm>
            <a:off x="112941" y="231063"/>
            <a:ext cx="575123" cy="457000"/>
            <a:chOff x="0" y="0"/>
            <a:chExt cx="714375" cy="438150"/>
          </a:xfrm>
        </p:grpSpPr>
        <p:sp>
          <p:nvSpPr>
            <p:cNvPr id="43" name="燕尾形 4"/>
            <p:cNvSpPr>
              <a:spLocks noChangeArrowheads="1"/>
            </p:cNvSpPr>
            <p:nvPr/>
          </p:nvSpPr>
          <p:spPr bwMode="auto">
            <a:xfrm>
              <a:off x="0" y="0"/>
              <a:ext cx="438150" cy="438150"/>
            </a:xfrm>
            <a:prstGeom prst="chevron">
              <a:avLst>
                <a:gd name="adj" fmla="val 50000"/>
              </a:avLst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</a:pPr>
              <a:endParaRPr lang="zh-CN" altLang="en-US"/>
            </a:p>
          </p:txBody>
        </p:sp>
        <p:sp>
          <p:nvSpPr>
            <p:cNvPr id="44" name="燕尾形 5"/>
            <p:cNvSpPr>
              <a:spLocks noChangeArrowheads="1"/>
            </p:cNvSpPr>
            <p:nvPr/>
          </p:nvSpPr>
          <p:spPr bwMode="auto">
            <a:xfrm>
              <a:off x="276225" y="0"/>
              <a:ext cx="438150" cy="438150"/>
            </a:xfrm>
            <a:prstGeom prst="chevron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</a:pPr>
              <a:endParaRPr lang="zh-CN" altLang="en-US"/>
            </a:p>
          </p:txBody>
        </p:sp>
      </p:grpSp>
      <p:pic>
        <p:nvPicPr>
          <p:cNvPr id="46" name="图片 45" descr="IMG_617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34785" y="2541851"/>
            <a:ext cx="2566659" cy="1711105"/>
          </a:xfrm>
          <a:prstGeom prst="flowChartOnlineStorage">
            <a:avLst/>
          </a:prstGeom>
          <a:ln w="76200" cap="rnd" cmpd="dbl">
            <a:solidFill>
              <a:schemeClr val="bg1"/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</p:pic>
      <p:pic>
        <p:nvPicPr>
          <p:cNvPr id="47" name="图片 46" descr="IMG_615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99477" y="2505100"/>
            <a:ext cx="2638579" cy="1759052"/>
          </a:xfrm>
          <a:prstGeom prst="flowChartOnlineStorage">
            <a:avLst/>
          </a:prstGeom>
          <a:ln w="57150">
            <a:solidFill>
              <a:schemeClr val="bg1"/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</p:pic>
      <p:pic>
        <p:nvPicPr>
          <p:cNvPr id="48" name="图片 47" descr="IMG_616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845179" y="2491977"/>
            <a:ext cx="2653476" cy="1768984"/>
          </a:xfrm>
          <a:prstGeom prst="flowChartOnlineStorage">
            <a:avLst/>
          </a:prstGeom>
          <a:ln w="76200">
            <a:solidFill>
              <a:schemeClr val="bg1"/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</p:pic>
      <p:pic>
        <p:nvPicPr>
          <p:cNvPr id="49" name="图片 48" descr="IMG_614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079998" y="2496843"/>
            <a:ext cx="2610647" cy="1740431"/>
          </a:xfrm>
          <a:prstGeom prst="flowChartOnlineStorage">
            <a:avLst/>
          </a:prstGeom>
          <a:ln w="76200">
            <a:solidFill>
              <a:schemeClr val="bg1"/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8" y="0"/>
            <a:ext cx="818453" cy="864043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979" y="80899"/>
            <a:ext cx="756233" cy="727992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88802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844342" y="251892"/>
            <a:ext cx="4503188" cy="500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lnSpc>
                <a:spcPct val="70000"/>
              </a:lnSpc>
              <a:buFont typeface="Arial" panose="020B0604020202020204" pitchFamily="34" charset="0"/>
              <a:buNone/>
              <a:defRPr/>
            </a:pPr>
            <a:r>
              <a:rPr lang="ja-JP" altLang="en-US" sz="3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C Mano Negra Bta" charset="-122"/>
              </a:rPr>
              <a:t>精密金型</a:t>
            </a:r>
          </a:p>
        </p:txBody>
      </p:sp>
      <p:grpSp>
        <p:nvGrpSpPr>
          <p:cNvPr id="3" name="Group 3"/>
          <p:cNvGrpSpPr/>
          <p:nvPr/>
        </p:nvGrpSpPr>
        <p:grpSpPr bwMode="auto">
          <a:xfrm>
            <a:off x="146021" y="175180"/>
            <a:ext cx="605419" cy="467621"/>
            <a:chOff x="0" y="0"/>
            <a:chExt cx="714375" cy="438150"/>
          </a:xfrm>
        </p:grpSpPr>
        <p:sp>
          <p:nvSpPr>
            <p:cNvPr id="15" name="燕尾形 4"/>
            <p:cNvSpPr>
              <a:spLocks noChangeArrowheads="1"/>
            </p:cNvSpPr>
            <p:nvPr/>
          </p:nvSpPr>
          <p:spPr bwMode="auto">
            <a:xfrm>
              <a:off x="0" y="0"/>
              <a:ext cx="438150" cy="438150"/>
            </a:xfrm>
            <a:prstGeom prst="chevron">
              <a:avLst>
                <a:gd name="adj" fmla="val 50000"/>
              </a:avLst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</a:pPr>
              <a:endParaRPr lang="zh-CN" altLang="en-US"/>
            </a:p>
          </p:txBody>
        </p:sp>
        <p:sp>
          <p:nvSpPr>
            <p:cNvPr id="16" name="燕尾形 5"/>
            <p:cNvSpPr>
              <a:spLocks noChangeArrowheads="1"/>
            </p:cNvSpPr>
            <p:nvPr/>
          </p:nvSpPr>
          <p:spPr bwMode="auto">
            <a:xfrm>
              <a:off x="276225" y="0"/>
              <a:ext cx="438150" cy="438150"/>
            </a:xfrm>
            <a:prstGeom prst="chevron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</a:pPr>
              <a:endParaRPr lang="zh-CN" altLang="en-US"/>
            </a:p>
          </p:txBody>
        </p:sp>
      </p:grpSp>
      <p:pic>
        <p:nvPicPr>
          <p:cNvPr id="18" name="图片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8" y="0"/>
            <a:ext cx="818453" cy="864043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979" y="80899"/>
            <a:ext cx="756233" cy="727992"/>
          </a:xfrm>
          <a:prstGeom prst="rect">
            <a:avLst/>
          </a:prstGeom>
        </p:spPr>
      </p:pic>
      <p:pic>
        <p:nvPicPr>
          <p:cNvPr id="26" name="图片 25" descr="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3102348" y="520270"/>
            <a:ext cx="7602579" cy="5068386"/>
          </a:xfrm>
          <a:prstGeom prst="rect">
            <a:avLst/>
          </a:prstGeom>
        </p:spPr>
      </p:pic>
      <p:pic>
        <p:nvPicPr>
          <p:cNvPr id="28" name="图片 27" descr="5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499758" y="1270882"/>
            <a:ext cx="7245568" cy="4830379"/>
          </a:xfrm>
          <a:prstGeom prst="rect">
            <a:avLst/>
          </a:prstGeom>
        </p:spPr>
      </p:pic>
      <p:sp>
        <p:nvSpPr>
          <p:cNvPr id="25" name="矩形 24"/>
          <p:cNvSpPr/>
          <p:nvPr/>
        </p:nvSpPr>
        <p:spPr>
          <a:xfrm>
            <a:off x="84461" y="6038665"/>
            <a:ext cx="6308087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dirty="0">
                <a:ea typeface="MS PGothic" panose="020B0600070205080204" pitchFamily="34" charset="-128"/>
              </a:rPr>
              <a:t>プロな精密金型部品</a:t>
            </a:r>
            <a:r>
              <a:rPr lang="ja-JP" altLang="en-US" sz="3200" dirty="0">
                <a:ea typeface="MS PGothic" panose="020B0600070205080204" pitchFamily="34" charset="-128"/>
                <a:sym typeface="WC Mano Negra Bta" charset="-122"/>
              </a:rPr>
              <a:t>サプライヤー</a:t>
            </a:r>
            <a:endParaRPr lang="ja-JP" altLang="en-US" sz="3200" dirty="0">
              <a:ea typeface="MS PGothic" panose="020B0600070205080204" pitchFamily="34" charset="-128"/>
            </a:endParaRPr>
          </a:p>
        </p:txBody>
      </p:sp>
    </p:spTree>
  </p:cSld>
  <p:clrMapOvr>
    <a:masterClrMapping/>
  </p:clrMapOvr>
  <p:transition spd="med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54276" name="文本框 12"/>
          <p:cNvSpPr txBox="1">
            <a:spLocks noChangeArrowheads="1"/>
          </p:cNvSpPr>
          <p:nvPr/>
        </p:nvSpPr>
        <p:spPr bwMode="auto">
          <a:xfrm>
            <a:off x="174625" y="1153795"/>
            <a:ext cx="11842750" cy="396938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anchor="ctr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zh-CN" altLang="en-US" sz="3600" b="1">
                <a:solidFill>
                  <a:schemeClr val="bg1"/>
                </a:solidFill>
                <a:latin typeface="Segoe UI" panose="020B0502040204020203" pitchFamily="34" charset="0"/>
                <a:ea typeface="微软雅黑" panose="020B0503020204020204" pitchFamily="34" charset="-122"/>
              </a:rPr>
              <a:t>          三</a:t>
            </a:r>
            <a:r>
              <a:rPr lang="zh-CN" altLang="en-US" sz="3600" b="1" dirty="0">
                <a:solidFill>
                  <a:schemeClr val="bg1"/>
                </a:solidFill>
                <a:latin typeface="Segoe UI" panose="020B0502040204020203" pitchFamily="34" charset="0"/>
                <a:ea typeface="微软雅黑" panose="020B0503020204020204" pitchFamily="34" charset="-122"/>
              </a:rPr>
              <a:t>秦精密金型科技有限公司</a:t>
            </a:r>
          </a:p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zh-CN" altLang="en-US" sz="3600" b="1" dirty="0">
                <a:solidFill>
                  <a:schemeClr val="bg1"/>
                </a:solidFill>
                <a:latin typeface="Segoe UI" panose="020B0502040204020203" pitchFamily="34" charset="0"/>
                <a:ea typeface="微软雅黑" panose="020B0503020204020204" pitchFamily="34" charset="-122"/>
              </a:rPr>
              <a:t>          http://www.sqmoulds.com/jp</a:t>
            </a:r>
          </a:p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zh-CN" altLang="en-US" sz="3600" b="1" dirty="0">
                <a:solidFill>
                  <a:schemeClr val="bg1"/>
                </a:solidFill>
                <a:latin typeface="Segoe UI" panose="020B0502040204020203" pitchFamily="34" charset="0"/>
                <a:ea typeface="微软雅黑" panose="020B0503020204020204" pitchFamily="34" charset="-122"/>
              </a:rPr>
              <a:t>          E-m</a:t>
            </a:r>
            <a:r>
              <a:rPr lang="en-GB" altLang="zh-CN" sz="3600" b="1" dirty="0" err="1">
                <a:solidFill>
                  <a:schemeClr val="bg1"/>
                </a:solidFill>
                <a:latin typeface="Segoe UI" panose="020B0502040204020203" pitchFamily="34" charset="0"/>
                <a:ea typeface="微软雅黑" panose="020B0503020204020204" pitchFamily="34" charset="-122"/>
              </a:rPr>
              <a:t>ai</a:t>
            </a:r>
            <a:r>
              <a:rPr lang="zh-CN" altLang="en-US" sz="3600" b="1" dirty="0">
                <a:solidFill>
                  <a:schemeClr val="bg1"/>
                </a:solidFill>
                <a:latin typeface="Segoe UI" panose="020B0502040204020203" pitchFamily="34" charset="0"/>
                <a:ea typeface="微软雅黑" panose="020B0503020204020204" pitchFamily="34" charset="-122"/>
              </a:rPr>
              <a:t>l：</a:t>
            </a:r>
            <a:r>
              <a:rPr lang="en-US" altLang="zh-CN" sz="3600" b="1" dirty="0">
                <a:solidFill>
                  <a:schemeClr val="bg1"/>
                </a:solidFill>
                <a:latin typeface="Segoe UI" panose="020B0502040204020203" pitchFamily="34" charset="0"/>
                <a:ea typeface="微软雅黑" panose="020B0503020204020204" pitchFamily="34" charset="-122"/>
              </a:rPr>
              <a:t>jpmarketing@sqmoulds.com</a:t>
            </a:r>
            <a:endParaRPr lang="zh-CN" altLang="en-US" sz="3600" b="1" dirty="0">
              <a:solidFill>
                <a:schemeClr val="bg1"/>
              </a:solidFill>
              <a:latin typeface="Segoe UI" panose="020B0502040204020203" pitchFamily="34" charset="0"/>
              <a:ea typeface="微软雅黑" panose="020B0503020204020204" pitchFamily="34" charset="-122"/>
            </a:endParaRPr>
          </a:p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zh-CN" altLang="en-US" sz="3600" b="1" dirty="0">
                <a:solidFill>
                  <a:schemeClr val="bg1"/>
                </a:solidFill>
                <a:latin typeface="Segoe UI" panose="020B0502040204020203" pitchFamily="34" charset="0"/>
                <a:ea typeface="微软雅黑" panose="020B0503020204020204" pitchFamily="34" charset="-122"/>
              </a:rPr>
              <a:t>          営業：</a:t>
            </a:r>
            <a:r>
              <a:rPr lang="ja-JP" altLang="en-US" sz="3600" b="1" dirty="0">
                <a:solidFill>
                  <a:schemeClr val="bg1"/>
                </a:solidFill>
                <a:latin typeface="Segoe UI" panose="020B0502040204020203" pitchFamily="34" charset="0"/>
                <a:ea typeface="微软雅黑" panose="020B0503020204020204" pitchFamily="34" charset="-122"/>
              </a:rPr>
              <a:t>汪霞</a:t>
            </a:r>
            <a:r>
              <a:rPr lang="zh-CN" altLang="en-US" sz="3600" b="1" dirty="0">
                <a:solidFill>
                  <a:schemeClr val="bg1"/>
                </a:solidFill>
                <a:latin typeface="Segoe UI" panose="020B0502040204020203" pitchFamily="34" charset="0"/>
                <a:ea typeface="微软雅黑" panose="020B0503020204020204" pitchFamily="34" charset="-122"/>
              </a:rPr>
              <a:t>（</a:t>
            </a:r>
            <a:r>
              <a:rPr lang="ja-JP" altLang="en-US" sz="3600" b="1" dirty="0">
                <a:solidFill>
                  <a:schemeClr val="bg1"/>
                </a:solidFill>
                <a:latin typeface="Segoe UI" panose="020B0502040204020203" pitchFamily="34" charset="0"/>
                <a:ea typeface="微软雅黑" panose="020B0503020204020204" pitchFamily="34" charset="-122"/>
              </a:rPr>
              <a:t>おうか</a:t>
            </a:r>
            <a:r>
              <a:rPr lang="zh-CN" altLang="en-US" sz="3600" b="1" dirty="0">
                <a:solidFill>
                  <a:schemeClr val="bg1"/>
                </a:solidFill>
                <a:latin typeface="Segoe UI" panose="020B0502040204020203" pitchFamily="34" charset="0"/>
                <a:ea typeface="微软雅黑" panose="020B0503020204020204" pitchFamily="34" charset="-122"/>
              </a:rPr>
              <a:t>)</a:t>
            </a:r>
          </a:p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zh-CN" altLang="en-US" sz="3600" b="1" dirty="0">
                <a:solidFill>
                  <a:schemeClr val="bg1"/>
                </a:solidFill>
                <a:latin typeface="Segoe UI" panose="020B0502040204020203" pitchFamily="34" charset="0"/>
                <a:ea typeface="微软雅黑" panose="020B0503020204020204" pitchFamily="34" charset="-122"/>
              </a:rPr>
              <a:t>          TEL:+86-0769-8160-1518-</a:t>
            </a:r>
            <a:r>
              <a:rPr lang="en-US" altLang="ja-JP" sz="3600" b="1" dirty="0">
                <a:solidFill>
                  <a:schemeClr val="bg1"/>
                </a:solidFill>
                <a:latin typeface="Segoe UI" panose="020B0502040204020203" pitchFamily="34" charset="0"/>
                <a:ea typeface="微软雅黑" panose="020B0503020204020204" pitchFamily="34" charset="-122"/>
              </a:rPr>
              <a:t>8</a:t>
            </a:r>
            <a:r>
              <a:rPr lang="en-US" altLang="zh-CN" sz="3600" b="1" dirty="0">
                <a:solidFill>
                  <a:schemeClr val="bg1"/>
                </a:solidFill>
                <a:latin typeface="Segoe UI" panose="020B0502040204020203" pitchFamily="34" charset="0"/>
                <a:ea typeface="微软雅黑" panose="020B0503020204020204" pitchFamily="34" charset="-122"/>
              </a:rPr>
              <a:t>0</a:t>
            </a:r>
            <a:r>
              <a:rPr lang="en-US" altLang="ja-JP" sz="3600" b="1" dirty="0">
                <a:solidFill>
                  <a:schemeClr val="bg1"/>
                </a:solidFill>
                <a:latin typeface="Segoe UI" panose="020B0502040204020203" pitchFamily="34" charset="0"/>
                <a:ea typeface="微软雅黑" panose="020B0503020204020204" pitchFamily="34" charset="-122"/>
              </a:rPr>
              <a:t>2</a:t>
            </a:r>
            <a:endParaRPr lang="zh-CN" altLang="en-US" sz="3600" b="1" dirty="0">
              <a:solidFill>
                <a:schemeClr val="bg1"/>
              </a:solidFill>
              <a:latin typeface="Segoe UI" panose="020B0502040204020203" pitchFamily="34" charset="0"/>
              <a:ea typeface="微软雅黑" panose="020B0503020204020204" pitchFamily="34" charset="-122"/>
            </a:endParaRPr>
          </a:p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zh-CN" altLang="en-US" sz="3600" b="1" dirty="0">
                <a:solidFill>
                  <a:schemeClr val="bg1"/>
                </a:solidFill>
                <a:latin typeface="Segoe UI" panose="020B0502040204020203" pitchFamily="34" charset="0"/>
                <a:ea typeface="微软雅黑" panose="020B0503020204020204" pitchFamily="34" charset="-122"/>
              </a:rPr>
              <a:t>          携帯：+86-1</a:t>
            </a:r>
            <a:r>
              <a:rPr lang="en-US" altLang="ja-JP" sz="3600" b="1" dirty="0">
                <a:solidFill>
                  <a:schemeClr val="bg1"/>
                </a:solidFill>
                <a:latin typeface="Segoe UI" panose="020B0502040204020203" pitchFamily="34" charset="0"/>
                <a:ea typeface="微软雅黑" panose="020B0503020204020204" pitchFamily="34" charset="-122"/>
              </a:rPr>
              <a:t>3</a:t>
            </a:r>
            <a:r>
              <a:rPr lang="en-US" altLang="zh-CN" sz="3600" b="1" dirty="0">
                <a:solidFill>
                  <a:schemeClr val="bg1"/>
                </a:solidFill>
                <a:latin typeface="Segoe UI" panose="020B0502040204020203" pitchFamily="34" charset="0"/>
                <a:ea typeface="微软雅黑" panose="020B0503020204020204" pitchFamily="34" charset="-122"/>
              </a:rPr>
              <a:t>8</a:t>
            </a:r>
            <a:r>
              <a:rPr lang="zh-CN" altLang="en-US" sz="3600" b="1" dirty="0">
                <a:solidFill>
                  <a:schemeClr val="bg1"/>
                </a:solidFill>
                <a:latin typeface="Segoe UI" panose="020B0502040204020203" pitchFamily="34" charset="0"/>
                <a:ea typeface="微软雅黑" panose="020B0503020204020204" pitchFamily="34" charset="-122"/>
              </a:rPr>
              <a:t>-</a:t>
            </a:r>
            <a:r>
              <a:rPr lang="en-US" altLang="ja-JP" sz="3600" b="1" dirty="0">
                <a:solidFill>
                  <a:schemeClr val="bg1"/>
                </a:solidFill>
                <a:latin typeface="Segoe UI" panose="020B0502040204020203" pitchFamily="34" charset="0"/>
                <a:ea typeface="微软雅黑" panose="020B0503020204020204" pitchFamily="34" charset="-122"/>
              </a:rPr>
              <a:t>0245</a:t>
            </a:r>
            <a:r>
              <a:rPr lang="zh-CN" altLang="en-US" sz="3600" b="1" dirty="0">
                <a:solidFill>
                  <a:schemeClr val="bg1"/>
                </a:solidFill>
                <a:latin typeface="Segoe UI" panose="020B0502040204020203" pitchFamily="34" charset="0"/>
                <a:ea typeface="微软雅黑" panose="020B0503020204020204" pitchFamily="34" charset="-122"/>
              </a:rPr>
              <a:t>-0</a:t>
            </a:r>
            <a:r>
              <a:rPr lang="en-US" altLang="zh-CN" sz="3600" b="1" dirty="0">
                <a:solidFill>
                  <a:schemeClr val="bg1"/>
                </a:solidFill>
                <a:latin typeface="Segoe UI" panose="020B0502040204020203" pitchFamily="34" charset="0"/>
                <a:ea typeface="微软雅黑" panose="020B0503020204020204" pitchFamily="34" charset="-122"/>
              </a:rPr>
              <a:t>2</a:t>
            </a:r>
            <a:r>
              <a:rPr lang="en-US" altLang="ja-JP" sz="3600" b="1" dirty="0">
                <a:solidFill>
                  <a:schemeClr val="bg1"/>
                </a:solidFill>
                <a:latin typeface="Segoe UI" panose="020B0502040204020203" pitchFamily="34" charset="0"/>
                <a:ea typeface="微软雅黑" panose="020B0503020204020204" pitchFamily="34" charset="-122"/>
              </a:rPr>
              <a:t>7</a:t>
            </a:r>
            <a:r>
              <a:rPr lang="en-US" altLang="zh-CN" sz="3600" b="1" dirty="0">
                <a:solidFill>
                  <a:schemeClr val="bg1"/>
                </a:solidFill>
                <a:latin typeface="Segoe UI" panose="020B0502040204020203" pitchFamily="34" charset="0"/>
                <a:ea typeface="微软雅黑" panose="020B0503020204020204" pitchFamily="34" charset="-122"/>
              </a:rPr>
              <a:t>6</a:t>
            </a:r>
            <a:endParaRPr lang="zh-CN" altLang="en-US" sz="3600" b="1" dirty="0">
              <a:solidFill>
                <a:schemeClr val="bg1"/>
              </a:solidFill>
              <a:latin typeface="Segoe UI" panose="020B0502040204020203" pitchFamily="34" charset="0"/>
              <a:ea typeface="微软雅黑" panose="020B0503020204020204" pitchFamily="34" charset="-122"/>
            </a:endParaRPr>
          </a:p>
          <a:p>
            <a:pPr algn="ctr" eaLnBrk="1" hangingPunct="1">
              <a:buFont typeface="Arial" panose="020B0604020202020204" pitchFamily="34" charset="0"/>
              <a:buNone/>
              <a:defRPr/>
            </a:pPr>
            <a:r>
              <a:rPr lang="zh-CN" altLang="en-US" sz="3600" b="1" dirty="0">
                <a:solidFill>
                  <a:schemeClr val="bg1"/>
                </a:solidFill>
                <a:latin typeface="Segoe UI" panose="020B0502040204020203" pitchFamily="34" charset="0"/>
                <a:ea typeface="微软雅黑" panose="020B0503020204020204" pitchFamily="34" charset="-122"/>
              </a:rPr>
              <a:t>中国広東省東莞市長安鎮沙頭木魚路79番一階</a:t>
            </a:r>
          </a:p>
        </p:txBody>
      </p:sp>
    </p:spTree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88802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670968" y="131783"/>
            <a:ext cx="4369777" cy="675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C Mano Negra Bta" charset="-122"/>
              </a:rPr>
              <a:t>三秦会社の構成図</a:t>
            </a:r>
          </a:p>
        </p:txBody>
      </p:sp>
      <p:grpSp>
        <p:nvGrpSpPr>
          <p:cNvPr id="4" name="Group 3"/>
          <p:cNvGrpSpPr/>
          <p:nvPr/>
        </p:nvGrpSpPr>
        <p:grpSpPr bwMode="auto">
          <a:xfrm>
            <a:off x="253882" y="333524"/>
            <a:ext cx="474663" cy="290512"/>
            <a:chOff x="0" y="0"/>
            <a:chExt cx="714375" cy="438150"/>
          </a:xfrm>
        </p:grpSpPr>
        <p:sp>
          <p:nvSpPr>
            <p:cNvPr id="16" name="燕尾形 4"/>
            <p:cNvSpPr>
              <a:spLocks noChangeArrowheads="1"/>
            </p:cNvSpPr>
            <p:nvPr/>
          </p:nvSpPr>
          <p:spPr bwMode="auto">
            <a:xfrm>
              <a:off x="0" y="0"/>
              <a:ext cx="438150" cy="438150"/>
            </a:xfrm>
            <a:prstGeom prst="chevron">
              <a:avLst>
                <a:gd name="adj" fmla="val 50000"/>
              </a:avLst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</a:pPr>
              <a:endParaRPr lang="zh-CN" altLang="en-US"/>
            </a:p>
          </p:txBody>
        </p:sp>
        <p:sp>
          <p:nvSpPr>
            <p:cNvPr id="17" name="燕尾形 5"/>
            <p:cNvSpPr>
              <a:spLocks noChangeArrowheads="1"/>
            </p:cNvSpPr>
            <p:nvPr/>
          </p:nvSpPr>
          <p:spPr bwMode="auto">
            <a:xfrm>
              <a:off x="276225" y="0"/>
              <a:ext cx="438150" cy="438150"/>
            </a:xfrm>
            <a:prstGeom prst="chevron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</a:pPr>
              <a:endParaRPr lang="zh-CN" altLang="en-US"/>
            </a:p>
          </p:txBody>
        </p:sp>
      </p:grpSp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8" y="0"/>
            <a:ext cx="818453" cy="86404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979" y="80899"/>
            <a:ext cx="756233" cy="727992"/>
          </a:xfrm>
          <a:prstGeom prst="rect">
            <a:avLst/>
          </a:prstGeom>
        </p:spPr>
      </p:pic>
      <p:pic>
        <p:nvPicPr>
          <p:cNvPr id="12" name="图片 11" descr="公司职位图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25859" y="731221"/>
            <a:ext cx="10731036" cy="6438621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888023"/>
          </a:xfrm>
          <a:prstGeom prst="rect">
            <a:avLst/>
          </a:prstGeom>
        </p:spPr>
      </p:pic>
      <p:grpSp>
        <p:nvGrpSpPr>
          <p:cNvPr id="15" name="Group 3"/>
          <p:cNvGrpSpPr/>
          <p:nvPr/>
        </p:nvGrpSpPr>
        <p:grpSpPr bwMode="auto">
          <a:xfrm>
            <a:off x="253882" y="333524"/>
            <a:ext cx="474663" cy="290512"/>
            <a:chOff x="0" y="0"/>
            <a:chExt cx="714375" cy="438150"/>
          </a:xfrm>
        </p:grpSpPr>
        <p:sp>
          <p:nvSpPr>
            <p:cNvPr id="16" name="燕尾形 4"/>
            <p:cNvSpPr>
              <a:spLocks noChangeArrowheads="1"/>
            </p:cNvSpPr>
            <p:nvPr/>
          </p:nvSpPr>
          <p:spPr bwMode="auto">
            <a:xfrm>
              <a:off x="0" y="0"/>
              <a:ext cx="438150" cy="438150"/>
            </a:xfrm>
            <a:prstGeom prst="chevron">
              <a:avLst>
                <a:gd name="adj" fmla="val 50000"/>
              </a:avLst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</a:pPr>
              <a:endParaRPr lang="zh-CN" altLang="en-US"/>
            </a:p>
          </p:txBody>
        </p:sp>
        <p:sp>
          <p:nvSpPr>
            <p:cNvPr id="17" name="燕尾形 5"/>
            <p:cNvSpPr>
              <a:spLocks noChangeArrowheads="1"/>
            </p:cNvSpPr>
            <p:nvPr/>
          </p:nvSpPr>
          <p:spPr bwMode="auto">
            <a:xfrm>
              <a:off x="276225" y="0"/>
              <a:ext cx="438150" cy="438150"/>
            </a:xfrm>
            <a:prstGeom prst="chevron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</a:pPr>
              <a:endParaRPr lang="zh-CN" altLang="en-US"/>
            </a:p>
          </p:txBody>
        </p:sp>
      </p:grpSp>
      <p:pic>
        <p:nvPicPr>
          <p:cNvPr id="18" name="图片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8" y="0"/>
            <a:ext cx="818453" cy="864043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979" y="80899"/>
            <a:ext cx="756233" cy="727992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4518209" y="128213"/>
            <a:ext cx="3160060" cy="675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会社沿革</a:t>
            </a:r>
          </a:p>
        </p:txBody>
      </p:sp>
      <p:sp>
        <p:nvSpPr>
          <p:cNvPr id="6150" name="Text Box 6"/>
          <p:cNvSpPr txBox="1"/>
          <p:nvPr/>
        </p:nvSpPr>
        <p:spPr>
          <a:xfrm>
            <a:off x="193040" y="1780540"/>
            <a:ext cx="7025005" cy="45231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ja-JP" dirty="0">
                <a:latin typeface="MS PGothic" panose="020B0600070205080204" pitchFamily="34" charset="-128"/>
                <a:ea typeface="MS PGothic" panose="020B0600070205080204" pitchFamily="34" charset="-128"/>
                <a:cs typeface="MS PGothic" panose="020B0600070205080204" pitchFamily="34" charset="-128"/>
              </a:rPr>
              <a:t>2005</a:t>
            </a:r>
            <a:r>
              <a:rPr lang="ja-JP" altLang="en-US" dirty="0">
                <a:latin typeface="MS PGothic" panose="020B0600070205080204" pitchFamily="34" charset="-128"/>
                <a:ea typeface="MS PGothic" panose="020B0600070205080204" pitchFamily="34" charset="-128"/>
                <a:cs typeface="MS PGothic" panose="020B0600070205080204" pitchFamily="34" charset="-128"/>
              </a:rPr>
              <a:t>年</a:t>
            </a:r>
            <a:r>
              <a:rPr lang="en-US" altLang="ja-JP" dirty="0">
                <a:latin typeface="MS PGothic" panose="020B0600070205080204" pitchFamily="34" charset="-128"/>
                <a:ea typeface="MS PGothic" panose="020B0600070205080204" pitchFamily="34" charset="-128"/>
                <a:cs typeface="MS PGothic" panose="020B0600070205080204" pitchFamily="34" charset="-128"/>
              </a:rPr>
              <a:t>11</a:t>
            </a:r>
            <a:r>
              <a:rPr lang="ja-JP" altLang="en-US" dirty="0">
                <a:latin typeface="MS PGothic" panose="020B0600070205080204" pitchFamily="34" charset="-128"/>
                <a:ea typeface="MS PGothic" panose="020B0600070205080204" pitchFamily="34" charset="-128"/>
                <a:cs typeface="MS PGothic" panose="020B0600070205080204" pitchFamily="34" charset="-128"/>
              </a:rPr>
              <a:t>月　</a:t>
            </a:r>
            <a:r>
              <a:rPr lang="ja-JP" altLang="en-US" dirty="0">
                <a:latin typeface="MS PGothic" panose="020B0600070205080204" pitchFamily="34" charset="-128"/>
                <a:ea typeface="MS PGothic" panose="020B0600070205080204" pitchFamily="34" charset="-128"/>
                <a:cs typeface="MS PGothic" panose="020B0600070205080204" pitchFamily="34" charset="-128"/>
                <a:sym typeface="+mn-ea"/>
              </a:rPr>
              <a:t>三秦精密金型部品</a:t>
            </a:r>
            <a:r>
              <a:rPr lang="ja-JP" altLang="en-US" dirty="0">
                <a:latin typeface="MS PGothic" panose="020B0600070205080204" pitchFamily="34" charset="-128"/>
                <a:ea typeface="MS PGothic" panose="020B0600070205080204" pitchFamily="34" charset="-128"/>
                <a:cs typeface="MS PGothic" panose="020B0600070205080204" pitchFamily="34" charset="-128"/>
              </a:rPr>
              <a:t>加工部成立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ja-JP" dirty="0">
                <a:latin typeface="MS PGothic" panose="020B0600070205080204" pitchFamily="34" charset="-128"/>
                <a:ea typeface="MS PGothic" panose="020B0600070205080204" pitchFamily="34" charset="-128"/>
                <a:cs typeface="MS PGothic" panose="020B0600070205080204" pitchFamily="34" charset="-128"/>
              </a:rPr>
              <a:t>2011</a:t>
            </a:r>
            <a:r>
              <a:rPr lang="ja-JP" altLang="en-US" dirty="0">
                <a:latin typeface="MS PGothic" panose="020B0600070205080204" pitchFamily="34" charset="-128"/>
                <a:ea typeface="MS PGothic" panose="020B0600070205080204" pitchFamily="34" charset="-128"/>
                <a:cs typeface="MS PGothic" panose="020B0600070205080204" pitchFamily="34" charset="-128"/>
              </a:rPr>
              <a:t>年</a:t>
            </a:r>
            <a:r>
              <a:rPr lang="en-US" altLang="ja-JP" dirty="0">
                <a:latin typeface="MS PGothic" panose="020B0600070205080204" pitchFamily="34" charset="-128"/>
                <a:ea typeface="MS PGothic" panose="020B0600070205080204" pitchFamily="34" charset="-128"/>
                <a:cs typeface="MS PGothic" panose="020B0600070205080204" pitchFamily="34" charset="-128"/>
              </a:rPr>
              <a:t>5</a:t>
            </a:r>
            <a:r>
              <a:rPr lang="ja-JP" altLang="en-US" dirty="0">
                <a:latin typeface="MS PGothic" panose="020B0600070205080204" pitchFamily="34" charset="-128"/>
                <a:ea typeface="MS PGothic" panose="020B0600070205080204" pitchFamily="34" charset="-128"/>
                <a:cs typeface="MS PGothic" panose="020B0600070205080204" pitchFamily="34" charset="-128"/>
              </a:rPr>
              <a:t>月　　</a:t>
            </a:r>
            <a:r>
              <a:rPr lang="ja-JP" altLang="en-US" dirty="0">
                <a:latin typeface="MS PGothic" panose="020B0600070205080204" pitchFamily="34" charset="-128"/>
                <a:ea typeface="MS PGothic" panose="020B0600070205080204" pitchFamily="34" charset="-128"/>
                <a:cs typeface="MS PGothic" panose="020B0600070205080204" pitchFamily="34" charset="-128"/>
                <a:sym typeface="+mn-ea"/>
              </a:rPr>
              <a:t>東莞市三秦精密金型科技有限会社に改名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ja-JP" dirty="0">
                <a:latin typeface="MS PGothic" panose="020B0600070205080204" pitchFamily="34" charset="-128"/>
                <a:ea typeface="MS PGothic" panose="020B0600070205080204" pitchFamily="34" charset="-128"/>
                <a:cs typeface="MS PGothic" panose="020B0600070205080204" pitchFamily="34" charset="-128"/>
                <a:sym typeface="+mn-ea"/>
              </a:rPr>
              <a:t>2012</a:t>
            </a:r>
            <a:r>
              <a:rPr lang="ja-JP" altLang="en-US" dirty="0">
                <a:latin typeface="MS PGothic" panose="020B0600070205080204" pitchFamily="34" charset="-128"/>
                <a:ea typeface="MS PGothic" panose="020B0600070205080204" pitchFamily="34" charset="-128"/>
                <a:cs typeface="MS PGothic" panose="020B0600070205080204" pitchFamily="34" charset="-128"/>
                <a:sym typeface="+mn-ea"/>
              </a:rPr>
              <a:t>年　　　　西安で国際貿易部成立</a:t>
            </a:r>
            <a:r>
              <a:rPr lang="ja-JP" altLang="en-US" dirty="0">
                <a:latin typeface="MS PGothic" panose="020B0600070205080204" pitchFamily="34" charset="-128"/>
                <a:ea typeface="MS PGothic" panose="020B0600070205080204" pitchFamily="34" charset="-128"/>
                <a:cs typeface="MS PGothic" panose="020B0600070205080204" pitchFamily="34" charset="-128"/>
              </a:rPr>
              <a:t>　　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ja-JP" dirty="0">
                <a:latin typeface="MS PGothic" panose="020B0600070205080204" pitchFamily="34" charset="-128"/>
                <a:ea typeface="MS PGothic" panose="020B0600070205080204" pitchFamily="34" charset="-128"/>
                <a:cs typeface="MS PGothic" panose="020B0600070205080204" pitchFamily="34" charset="-128"/>
              </a:rPr>
              <a:t>2016</a:t>
            </a:r>
            <a:r>
              <a:rPr lang="ja-JP" altLang="en-US" dirty="0">
                <a:latin typeface="MS PGothic" panose="020B0600070205080204" pitchFamily="34" charset="-128"/>
                <a:ea typeface="MS PGothic" panose="020B0600070205080204" pitchFamily="34" charset="-128"/>
                <a:cs typeface="MS PGothic" panose="020B0600070205080204" pitchFamily="34" charset="-128"/>
              </a:rPr>
              <a:t>年</a:t>
            </a:r>
            <a:r>
              <a:rPr lang="en-US" altLang="ja-JP" dirty="0">
                <a:latin typeface="MS PGothic" panose="020B0600070205080204" pitchFamily="34" charset="-128"/>
                <a:ea typeface="MS PGothic" panose="020B0600070205080204" pitchFamily="34" charset="-128"/>
                <a:cs typeface="MS PGothic" panose="020B0600070205080204" pitchFamily="34" charset="-128"/>
              </a:rPr>
              <a:t>10</a:t>
            </a:r>
            <a:r>
              <a:rPr lang="ja-JP" altLang="en-US" dirty="0">
                <a:latin typeface="MS PGothic" panose="020B0600070205080204" pitchFamily="34" charset="-128"/>
                <a:ea typeface="MS PGothic" panose="020B0600070205080204" pitchFamily="34" charset="-128"/>
                <a:cs typeface="MS PGothic" panose="020B0600070205080204" pitchFamily="34" charset="-128"/>
              </a:rPr>
              <a:t>月　</a:t>
            </a:r>
            <a:r>
              <a:rPr lang="ja-JP" altLang="en-US" dirty="0">
                <a:latin typeface="MS PGothic" panose="020B0600070205080204" pitchFamily="34" charset="-128"/>
                <a:ea typeface="MS PGothic" panose="020B0600070205080204" pitchFamily="34" charset="-128"/>
                <a:cs typeface="MS PGothic" panose="020B0600070205080204" pitchFamily="34" charset="-128"/>
                <a:sym typeface="+mn-ea"/>
              </a:rPr>
              <a:t>業務範囲広く、生産規模拡大　現在工場に移転</a:t>
            </a:r>
          </a:p>
          <a:p>
            <a:pPr eaLnBrk="1" hangingPunct="1">
              <a:spcBef>
                <a:spcPct val="50000"/>
              </a:spcBef>
            </a:pPr>
            <a:r>
              <a:rPr lang="ja-JP" altLang="en-US" dirty="0">
                <a:latin typeface="MS PGothic" panose="020B0600070205080204" pitchFamily="34" charset="-128"/>
                <a:ea typeface="MS PGothic" panose="020B0600070205080204" pitchFamily="34" charset="-128"/>
                <a:cs typeface="MS PGothic" panose="020B0600070205080204" pitchFamily="34" charset="-128"/>
                <a:sym typeface="+mn-ea"/>
              </a:rPr>
              <a:t>　　　　　　　　　従業員</a:t>
            </a:r>
            <a:r>
              <a:rPr lang="en-US" altLang="ja-JP" dirty="0">
                <a:latin typeface="MS PGothic" panose="020B0600070205080204" pitchFamily="34" charset="-128"/>
                <a:ea typeface="MS PGothic" panose="020B0600070205080204" pitchFamily="34" charset="-128"/>
                <a:cs typeface="MS PGothic" panose="020B0600070205080204" pitchFamily="34" charset="-128"/>
                <a:sym typeface="+mn-ea"/>
              </a:rPr>
              <a:t>55</a:t>
            </a:r>
            <a:r>
              <a:rPr lang="ja-JP" altLang="en-US" dirty="0">
                <a:latin typeface="MS PGothic" panose="020B0600070205080204" pitchFamily="34" charset="-128"/>
                <a:ea typeface="MS PGothic" panose="020B0600070205080204" pitchFamily="34" charset="-128"/>
                <a:cs typeface="MS PGothic" panose="020B0600070205080204" pitchFamily="34" charset="-128"/>
                <a:sym typeface="+mn-ea"/>
              </a:rPr>
              <a:t>名に拡大</a:t>
            </a:r>
            <a:r>
              <a:rPr lang="ja-JP" altLang="en-US" dirty="0">
                <a:latin typeface="MS PGothic" panose="020B0600070205080204" pitchFamily="34" charset="-128"/>
                <a:ea typeface="MS PGothic" panose="020B0600070205080204" pitchFamily="34" charset="-128"/>
                <a:cs typeface="MS PGothic" panose="020B0600070205080204" pitchFamily="34" charset="-128"/>
              </a:rPr>
              <a:t>　　　　　　　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ja-JP" dirty="0">
                <a:latin typeface="MS PGothic" panose="020B0600070205080204" pitchFamily="34" charset="-128"/>
                <a:ea typeface="MS PGothic" panose="020B0600070205080204" pitchFamily="34" charset="-128"/>
                <a:cs typeface="MS PGothic" panose="020B0600070205080204" pitchFamily="34" charset="-128"/>
              </a:rPr>
              <a:t>2018</a:t>
            </a:r>
            <a:r>
              <a:rPr lang="ja-JP" altLang="en-US" dirty="0">
                <a:latin typeface="MS PGothic" panose="020B0600070205080204" pitchFamily="34" charset="-128"/>
                <a:ea typeface="MS PGothic" panose="020B0600070205080204" pitchFamily="34" charset="-128"/>
                <a:cs typeface="MS PGothic" panose="020B0600070205080204" pitchFamily="34" charset="-128"/>
              </a:rPr>
              <a:t>年４月　　</a:t>
            </a:r>
            <a:r>
              <a:rPr lang="en-US" altLang="ja-JP" dirty="0">
                <a:latin typeface="MS PGothic" panose="020B0600070205080204" pitchFamily="34" charset="-128"/>
                <a:ea typeface="MS PGothic" panose="020B0600070205080204" pitchFamily="34" charset="-128"/>
                <a:cs typeface="MS PGothic" panose="020B0600070205080204" pitchFamily="34" charset="-128"/>
              </a:rPr>
              <a:t>ISO9001</a:t>
            </a:r>
            <a:r>
              <a:rPr lang="ja-JP" altLang="en-US" dirty="0">
                <a:latin typeface="MS PGothic" panose="020B0600070205080204" pitchFamily="34" charset="-128"/>
                <a:ea typeface="MS PGothic" panose="020B0600070205080204" pitchFamily="34" charset="-128"/>
                <a:cs typeface="MS PGothic" panose="020B0600070205080204" pitchFamily="34" charset="-128"/>
              </a:rPr>
              <a:t>：</a:t>
            </a:r>
            <a:r>
              <a:rPr lang="en-US" altLang="ja-JP" dirty="0">
                <a:latin typeface="MS PGothic" panose="020B0600070205080204" pitchFamily="34" charset="-128"/>
                <a:ea typeface="MS PGothic" panose="020B0600070205080204" pitchFamily="34" charset="-128"/>
                <a:cs typeface="MS PGothic" panose="020B0600070205080204" pitchFamily="34" charset="-128"/>
              </a:rPr>
              <a:t>2015</a:t>
            </a:r>
            <a:r>
              <a:rPr lang="ja-JP" altLang="en-US" dirty="0">
                <a:latin typeface="MS PGothic" panose="020B0600070205080204" pitchFamily="34" charset="-128"/>
                <a:ea typeface="MS PGothic" panose="020B0600070205080204" pitchFamily="34" charset="-128"/>
                <a:cs typeface="MS PGothic" panose="020B0600070205080204" pitchFamily="34" charset="-128"/>
              </a:rPr>
              <a:t>品質認証取得</a:t>
            </a:r>
          </a:p>
          <a:p>
            <a:pPr eaLnBrk="1" hangingPunct="1">
              <a:spcBef>
                <a:spcPct val="50000"/>
              </a:spcBef>
            </a:pPr>
            <a:r>
              <a:rPr lang="ja-JP" altLang="en-US" dirty="0">
                <a:latin typeface="MS PGothic" panose="020B0600070205080204" pitchFamily="34" charset="-128"/>
                <a:ea typeface="MS PGothic" panose="020B0600070205080204" pitchFamily="34" charset="-128"/>
                <a:cs typeface="MS PGothic" panose="020B0600070205080204" pitchFamily="34" charset="-128"/>
              </a:rPr>
              <a:t>　　　　　　　　　 </a:t>
            </a:r>
            <a:r>
              <a:rPr lang="en-US" altLang="ja-JP" dirty="0">
                <a:latin typeface="MS PGothic" panose="020B0600070205080204" pitchFamily="34" charset="-128"/>
                <a:ea typeface="MS PGothic" panose="020B0600070205080204" pitchFamily="34" charset="-128"/>
                <a:cs typeface="MS PGothic" panose="020B0600070205080204" pitchFamily="34" charset="-128"/>
              </a:rPr>
              <a:t>IS014001:2015</a:t>
            </a:r>
            <a:r>
              <a:rPr lang="ja-JP" altLang="ja-JP" dirty="0">
                <a:latin typeface="MS PGothic" panose="020B0600070205080204" pitchFamily="34" charset="-128"/>
                <a:ea typeface="MS PGothic" panose="020B0600070205080204" pitchFamily="34" charset="-128"/>
                <a:cs typeface="MS PGothic" panose="020B0600070205080204" pitchFamily="34" charset="-128"/>
              </a:rPr>
              <a:t>環境認証取得</a:t>
            </a:r>
            <a:r>
              <a:rPr lang="ja-JP" altLang="en-US" dirty="0">
                <a:latin typeface="MS PGothic" panose="020B0600070205080204" pitchFamily="34" charset="-128"/>
                <a:ea typeface="MS PGothic" panose="020B0600070205080204" pitchFamily="34" charset="-128"/>
                <a:cs typeface="MS PGothic" panose="020B0600070205080204" pitchFamily="34" charset="-128"/>
              </a:rPr>
              <a:t>　　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ja-JP" dirty="0">
                <a:latin typeface="MS PGothic" panose="020B0600070205080204" pitchFamily="34" charset="-128"/>
                <a:ea typeface="MS PGothic" panose="020B0600070205080204" pitchFamily="34" charset="-128"/>
                <a:cs typeface="MS PGothic" panose="020B0600070205080204" pitchFamily="34" charset="-128"/>
              </a:rPr>
              <a:t>2018</a:t>
            </a:r>
            <a:r>
              <a:rPr lang="ja-JP" altLang="en-US" dirty="0">
                <a:latin typeface="MS PGothic" panose="020B0600070205080204" pitchFamily="34" charset="-128"/>
                <a:ea typeface="MS PGothic" panose="020B0600070205080204" pitchFamily="34" charset="-128"/>
                <a:cs typeface="MS PGothic" panose="020B0600070205080204" pitchFamily="34" charset="-128"/>
              </a:rPr>
              <a:t>年　　　　西安で第二加工工場を建設中、</a:t>
            </a:r>
            <a:r>
              <a:rPr lang="en-US" altLang="ja-JP" dirty="0">
                <a:latin typeface="MS PGothic" panose="020B0600070205080204" pitchFamily="34" charset="-128"/>
                <a:ea typeface="MS PGothic" panose="020B0600070205080204" pitchFamily="34" charset="-128"/>
                <a:cs typeface="MS PGothic" panose="020B0600070205080204" pitchFamily="34" charset="-128"/>
              </a:rPr>
              <a:t>10</a:t>
            </a:r>
            <a:r>
              <a:rPr lang="ja-JP" altLang="en-US" dirty="0">
                <a:latin typeface="MS PGothic" panose="020B0600070205080204" pitchFamily="34" charset="-128"/>
                <a:ea typeface="MS PGothic" panose="020B0600070205080204" pitchFamily="34" charset="-128"/>
                <a:cs typeface="MS PGothic" panose="020B0600070205080204" pitchFamily="34" charset="-128"/>
              </a:rPr>
              <a:t>月に稼働</a:t>
            </a:r>
          </a:p>
          <a:p>
            <a:pPr eaLnBrk="1" hangingPunct="1">
              <a:spcBef>
                <a:spcPct val="50000"/>
              </a:spcBef>
            </a:pPr>
            <a:r>
              <a:rPr lang="ja-JP" altLang="en-US" dirty="0">
                <a:latin typeface="MS PGothic" panose="020B0600070205080204" pitchFamily="34" charset="-128"/>
                <a:ea typeface="MS PGothic" panose="020B0600070205080204" pitchFamily="34" charset="-128"/>
                <a:cs typeface="MS PGothic" panose="020B0600070205080204" pitchFamily="34" charset="-128"/>
              </a:rPr>
              <a:t>　　　　　　　　　</a:t>
            </a:r>
            <a:r>
              <a:rPr lang="ja-JP" altLang="en-US" dirty="0">
                <a:latin typeface="Tahoma" panose="020B0604030504040204" pitchFamily="34" charset="0"/>
                <a:ea typeface="MS PGothic" panose="020B0600070205080204" pitchFamily="34" charset="-128"/>
                <a:sym typeface="+mn-ea"/>
              </a:rPr>
              <a:t>工場面積：</a:t>
            </a:r>
            <a:r>
              <a:rPr lang="en-US" altLang="ja-JP" dirty="0">
                <a:latin typeface="Tahoma" panose="020B0604030504040204" pitchFamily="34" charset="0"/>
                <a:ea typeface="MS PGothic" panose="020B0600070205080204" pitchFamily="34" charset="-128"/>
                <a:sym typeface="+mn-ea"/>
              </a:rPr>
              <a:t>2400</a:t>
            </a:r>
            <a:r>
              <a:rPr lang="ja-JP" altLang="en-US" dirty="0">
                <a:latin typeface="Tahoma" panose="020B0604030504040204" pitchFamily="34" charset="0"/>
                <a:ea typeface="MS PGothic" panose="020B0600070205080204" pitchFamily="34" charset="-128"/>
                <a:sym typeface="+mn-ea"/>
              </a:rPr>
              <a:t>平方</a:t>
            </a:r>
            <a:endParaRPr lang="ja-JP" altLang="en-US" dirty="0">
              <a:latin typeface="Tahoma" panose="020B0604030504040204" pitchFamily="34" charset="0"/>
              <a:ea typeface="MS PGothic" panose="020B0600070205080204" pitchFamily="34" charset="-128"/>
            </a:endParaRPr>
          </a:p>
          <a:p>
            <a:pPr eaLnBrk="1" hangingPunct="1">
              <a:spcBef>
                <a:spcPct val="50000"/>
              </a:spcBef>
            </a:pPr>
            <a:endParaRPr lang="ja-JP" altLang="en-US" dirty="0">
              <a:latin typeface="MS PGothic" panose="020B0600070205080204" pitchFamily="34" charset="-128"/>
              <a:ea typeface="MS PGothic" panose="020B0600070205080204" pitchFamily="34" charset="-128"/>
              <a:cs typeface="MS PGothic" panose="020B0600070205080204" pitchFamily="34" charset="-128"/>
            </a:endParaRPr>
          </a:p>
          <a:p>
            <a:pPr eaLnBrk="1" hangingPunct="1">
              <a:spcBef>
                <a:spcPct val="50000"/>
              </a:spcBef>
            </a:pPr>
            <a:r>
              <a:rPr lang="ja-JP" altLang="en-US" dirty="0">
                <a:latin typeface="MS PGothic" panose="020B0600070205080204" pitchFamily="34" charset="-128"/>
                <a:ea typeface="MS PGothic" panose="020B0600070205080204" pitchFamily="34" charset="-128"/>
                <a:cs typeface="MS PGothic" panose="020B0600070205080204" pitchFamily="34" charset="-128"/>
              </a:rPr>
              <a:t>　　　　　　　　　</a:t>
            </a: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25280" y="1634490"/>
            <a:ext cx="2872105" cy="410273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0145" y="1592580"/>
            <a:ext cx="2901950" cy="4102735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87" name="Rectangle 13"/>
          <p:cNvSpPr>
            <a:spLocks noChangeArrowheads="1"/>
          </p:cNvSpPr>
          <p:nvPr/>
        </p:nvSpPr>
        <p:spPr bwMode="auto">
          <a:xfrm>
            <a:off x="6453188" y="627063"/>
            <a:ext cx="1316037" cy="24606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ctr"/>
            <a:endParaRPr lang="zh-CN" altLang="zh-CN" sz="1200">
              <a:solidFill>
                <a:schemeClr val="bg1"/>
              </a:solidFill>
              <a:latin typeface="Calibri" panose="020F0502020204030204" pitchFamily="34" charset="0"/>
              <a:sym typeface="WC Mano Negra Bta" charset="-122"/>
            </a:endParaRPr>
          </a:p>
          <a:p>
            <a:pPr algn="ctr"/>
            <a:endParaRPr lang="zh-CN" altLang="zh-CN" sz="1200">
              <a:solidFill>
                <a:schemeClr val="bg1"/>
              </a:solidFill>
              <a:latin typeface="Calibri" panose="020F0502020204030204" pitchFamily="34" charset="0"/>
              <a:sym typeface="WC Mano Negra Bta" charset="-122"/>
            </a:endParaRPr>
          </a:p>
          <a:p>
            <a:pPr algn="ctr"/>
            <a:endParaRPr lang="zh-CN" altLang="zh-CN" sz="1200">
              <a:solidFill>
                <a:schemeClr val="bg1"/>
              </a:solidFill>
              <a:latin typeface="Calibri" panose="020F0502020204030204" pitchFamily="34" charset="0"/>
              <a:sym typeface="WC Mano Negra Bta" charset="-122"/>
            </a:endParaRPr>
          </a:p>
          <a:p>
            <a:pPr algn="ctr"/>
            <a:endParaRPr lang="zh-CN" altLang="zh-CN" sz="1200">
              <a:solidFill>
                <a:schemeClr val="bg1"/>
              </a:solidFill>
              <a:latin typeface="Calibri" panose="020F0502020204030204" pitchFamily="34" charset="0"/>
              <a:sym typeface="WC Mano Negra Bta" charset="-122"/>
            </a:endParaRPr>
          </a:p>
        </p:txBody>
      </p:sp>
      <p:pic>
        <p:nvPicPr>
          <p:cNvPr id="1844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07746" y="1976438"/>
            <a:ext cx="8159750" cy="394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48" name="Rectangle 2"/>
          <p:cNvSpPr>
            <a:spLocks noChangeArrowheads="1"/>
          </p:cNvSpPr>
          <p:nvPr/>
        </p:nvSpPr>
        <p:spPr bwMode="auto">
          <a:xfrm>
            <a:off x="3459163" y="1797050"/>
            <a:ext cx="1593850" cy="2095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ctr"/>
            <a:r>
              <a:rPr lang="ja-JP" altLang="en-US" sz="900" dirty="0">
                <a:solidFill>
                  <a:srgbClr val="262626"/>
                </a:solidFill>
                <a:sym typeface="Liberation Sans" pitchFamily="2" charset="-122"/>
              </a:rPr>
              <a:t>北米</a:t>
            </a:r>
            <a:endParaRPr lang="zh-CN" altLang="en-US" sz="900" dirty="0">
              <a:solidFill>
                <a:srgbClr val="262626"/>
              </a:solidFill>
              <a:sym typeface="Liberation Sans" pitchFamily="2" charset="-122"/>
            </a:endParaRPr>
          </a:p>
        </p:txBody>
      </p:sp>
      <p:sp>
        <p:nvSpPr>
          <p:cNvPr id="18449" name="Rectangle 3"/>
          <p:cNvSpPr>
            <a:spLocks noChangeArrowheads="1"/>
          </p:cNvSpPr>
          <p:nvPr/>
        </p:nvSpPr>
        <p:spPr bwMode="auto">
          <a:xfrm>
            <a:off x="3803650" y="4868863"/>
            <a:ext cx="1581150" cy="29686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ctr"/>
            <a:r>
              <a:rPr lang="ja-JP" altLang="en-US" sz="900" dirty="0">
                <a:solidFill>
                  <a:srgbClr val="262626"/>
                </a:solidFill>
                <a:sym typeface="Liberation Sans" pitchFamily="2" charset="-122"/>
              </a:rPr>
              <a:t>南米</a:t>
            </a:r>
            <a:endParaRPr lang="zh-CN" altLang="en-US" sz="900" dirty="0">
              <a:solidFill>
                <a:srgbClr val="262626"/>
              </a:solidFill>
              <a:sym typeface="Liberation Sans" pitchFamily="2" charset="-122"/>
            </a:endParaRPr>
          </a:p>
        </p:txBody>
      </p:sp>
      <p:sp>
        <p:nvSpPr>
          <p:cNvPr id="18450" name="Rectangle 4"/>
          <p:cNvSpPr>
            <a:spLocks noChangeArrowheads="1"/>
          </p:cNvSpPr>
          <p:nvPr/>
        </p:nvSpPr>
        <p:spPr bwMode="auto">
          <a:xfrm>
            <a:off x="6577013" y="4911725"/>
            <a:ext cx="971550" cy="2095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ctr"/>
            <a:r>
              <a:rPr lang="ja-JP" altLang="en-US" sz="900" dirty="0">
                <a:solidFill>
                  <a:srgbClr val="262626"/>
                </a:solidFill>
                <a:sym typeface="Liberation Sans" pitchFamily="2" charset="-122"/>
              </a:rPr>
              <a:t>南　アフリカ</a:t>
            </a:r>
            <a:endParaRPr lang="zh-CN" altLang="en-US" sz="900" dirty="0">
              <a:solidFill>
                <a:srgbClr val="262626"/>
              </a:solidFill>
              <a:sym typeface="Liberation Sans" pitchFamily="2" charset="-122"/>
            </a:endParaRPr>
          </a:p>
        </p:txBody>
      </p:sp>
      <p:sp>
        <p:nvSpPr>
          <p:cNvPr id="18451" name="Rectangle 5"/>
          <p:cNvSpPr>
            <a:spLocks noChangeArrowheads="1"/>
          </p:cNvSpPr>
          <p:nvPr/>
        </p:nvSpPr>
        <p:spPr bwMode="auto">
          <a:xfrm>
            <a:off x="8509000" y="3860800"/>
            <a:ext cx="590550" cy="2413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ctr"/>
            <a:r>
              <a:rPr lang="ja-JP" altLang="en-US" sz="900" dirty="0">
                <a:solidFill>
                  <a:srgbClr val="262626"/>
                </a:solidFill>
                <a:sym typeface="Liberation Sans" pitchFamily="2" charset="-122"/>
              </a:rPr>
              <a:t>アジア</a:t>
            </a:r>
            <a:endParaRPr lang="zh-CN" altLang="en-US" dirty="0"/>
          </a:p>
        </p:txBody>
      </p:sp>
      <p:sp>
        <p:nvSpPr>
          <p:cNvPr id="18452" name="Rectangle 6"/>
          <p:cNvSpPr>
            <a:spLocks noChangeArrowheads="1"/>
          </p:cNvSpPr>
          <p:nvPr/>
        </p:nvSpPr>
        <p:spPr bwMode="auto">
          <a:xfrm>
            <a:off x="7652279" y="1939220"/>
            <a:ext cx="985837" cy="3048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ctr"/>
            <a:r>
              <a:rPr lang="ja-JP" altLang="en-US" sz="900" dirty="0">
                <a:solidFill>
                  <a:srgbClr val="262626"/>
                </a:solidFill>
                <a:sym typeface="Liberation Sans" pitchFamily="2" charset="-122"/>
              </a:rPr>
              <a:t>ヨーロッパ</a:t>
            </a:r>
            <a:endParaRPr lang="zh-CN" altLang="en-US" sz="900" dirty="0">
              <a:solidFill>
                <a:srgbClr val="262626"/>
              </a:solidFill>
              <a:sym typeface="Liberation Sans" pitchFamily="2" charset="-122"/>
            </a:endParaRPr>
          </a:p>
        </p:txBody>
      </p:sp>
      <p:sp>
        <p:nvSpPr>
          <p:cNvPr id="18453" name="Rectangle 7"/>
          <p:cNvSpPr>
            <a:spLocks noChangeArrowheads="1"/>
          </p:cNvSpPr>
          <p:nvPr/>
        </p:nvSpPr>
        <p:spPr bwMode="auto">
          <a:xfrm>
            <a:off x="9564688" y="5434013"/>
            <a:ext cx="1341437" cy="203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ctr"/>
            <a:r>
              <a:rPr lang="ja-JP" altLang="en-US" sz="900" dirty="0">
                <a:solidFill>
                  <a:srgbClr val="262626"/>
                </a:solidFill>
                <a:sym typeface="Liberation Sans" pitchFamily="2" charset="-122"/>
              </a:rPr>
              <a:t>オーストラリア</a:t>
            </a:r>
            <a:endParaRPr lang="zh-CN" altLang="en-US" dirty="0"/>
          </a:p>
        </p:txBody>
      </p:sp>
      <p:sp>
        <p:nvSpPr>
          <p:cNvPr id="18454" name="Straight Connector 8"/>
          <p:cNvSpPr>
            <a:spLocks noChangeShapeType="1"/>
          </p:cNvSpPr>
          <p:nvPr/>
        </p:nvSpPr>
        <p:spPr bwMode="auto">
          <a:xfrm flipV="1">
            <a:off x="7523163" y="2649538"/>
            <a:ext cx="517525" cy="103187"/>
          </a:xfrm>
          <a:prstGeom prst="line">
            <a:avLst/>
          </a:prstGeom>
          <a:noFill/>
          <a:ln w="12700">
            <a:solidFill>
              <a:srgbClr val="262626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8455" name="Straight Connector 9"/>
          <p:cNvSpPr>
            <a:spLocks noChangeShapeType="1"/>
          </p:cNvSpPr>
          <p:nvPr/>
        </p:nvSpPr>
        <p:spPr bwMode="auto">
          <a:xfrm>
            <a:off x="8191500" y="2582863"/>
            <a:ext cx="942975" cy="1093787"/>
          </a:xfrm>
          <a:prstGeom prst="line">
            <a:avLst/>
          </a:prstGeom>
          <a:noFill/>
          <a:ln w="12700">
            <a:solidFill>
              <a:srgbClr val="262626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8456" name="Oval 10"/>
          <p:cNvSpPr>
            <a:spLocks noChangeArrowheads="1"/>
          </p:cNvSpPr>
          <p:nvPr/>
        </p:nvSpPr>
        <p:spPr bwMode="auto">
          <a:xfrm>
            <a:off x="10162326" y="5110587"/>
            <a:ext cx="165100" cy="169863"/>
          </a:xfrm>
          <a:prstGeom prst="ellipse">
            <a:avLst/>
          </a:prstGeom>
          <a:solidFill>
            <a:srgbClr val="0070C0"/>
          </a:solidFill>
          <a:ln w="9525">
            <a:noFill/>
            <a:round/>
          </a:ln>
        </p:spPr>
        <p:txBody>
          <a:bodyPr anchor="ctr"/>
          <a:lstStyle/>
          <a:p>
            <a:pPr algn="ctr"/>
            <a:endParaRPr lang="zh-CN" altLang="zh-CN" sz="3200">
              <a:solidFill>
                <a:srgbClr val="FFFFFF"/>
              </a:solidFill>
            </a:endParaRPr>
          </a:p>
        </p:txBody>
      </p:sp>
      <p:sp>
        <p:nvSpPr>
          <p:cNvPr id="18457" name="Straight Connector 11"/>
          <p:cNvSpPr>
            <a:spLocks noChangeShapeType="1"/>
          </p:cNvSpPr>
          <p:nvPr/>
        </p:nvSpPr>
        <p:spPr bwMode="auto">
          <a:xfrm flipH="1" flipV="1">
            <a:off x="8277225" y="2649538"/>
            <a:ext cx="303213" cy="125412"/>
          </a:xfrm>
          <a:prstGeom prst="line">
            <a:avLst/>
          </a:prstGeom>
          <a:noFill/>
          <a:ln w="12700">
            <a:solidFill>
              <a:srgbClr val="262626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8458" name="Oval 12"/>
          <p:cNvSpPr>
            <a:spLocks noChangeArrowheads="1"/>
          </p:cNvSpPr>
          <p:nvPr/>
        </p:nvSpPr>
        <p:spPr bwMode="auto">
          <a:xfrm>
            <a:off x="8096250" y="2556580"/>
            <a:ext cx="165100" cy="169863"/>
          </a:xfrm>
          <a:prstGeom prst="ellipse">
            <a:avLst/>
          </a:prstGeom>
          <a:solidFill>
            <a:srgbClr val="FF33CC"/>
          </a:solidFill>
          <a:ln w="9525">
            <a:noFill/>
            <a:round/>
          </a:ln>
        </p:spPr>
        <p:txBody>
          <a:bodyPr anchor="ctr"/>
          <a:lstStyle/>
          <a:p>
            <a:pPr algn="ctr"/>
            <a:endParaRPr lang="zh-CN" altLang="zh-CN" sz="3200">
              <a:solidFill>
                <a:srgbClr val="FFFFFF"/>
              </a:solidFill>
            </a:endParaRPr>
          </a:p>
        </p:txBody>
      </p:sp>
      <p:sp>
        <p:nvSpPr>
          <p:cNvPr id="18459" name="Straight Connector 13"/>
          <p:cNvSpPr>
            <a:spLocks noChangeShapeType="1"/>
          </p:cNvSpPr>
          <p:nvPr/>
        </p:nvSpPr>
        <p:spPr bwMode="auto">
          <a:xfrm flipH="1">
            <a:off x="8601075" y="2535238"/>
            <a:ext cx="1292225" cy="180975"/>
          </a:xfrm>
          <a:prstGeom prst="line">
            <a:avLst/>
          </a:prstGeom>
          <a:noFill/>
          <a:ln w="12700">
            <a:solidFill>
              <a:srgbClr val="262626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8460" name="Oval 14"/>
          <p:cNvSpPr>
            <a:spLocks noChangeArrowheads="1"/>
          </p:cNvSpPr>
          <p:nvPr/>
        </p:nvSpPr>
        <p:spPr bwMode="auto">
          <a:xfrm>
            <a:off x="8509000" y="2630488"/>
            <a:ext cx="165100" cy="169862"/>
          </a:xfrm>
          <a:prstGeom prst="ellipse">
            <a:avLst/>
          </a:prstGeom>
          <a:solidFill>
            <a:srgbClr val="FF33CC"/>
          </a:solidFill>
          <a:ln w="9525">
            <a:noFill/>
            <a:round/>
          </a:ln>
        </p:spPr>
        <p:txBody>
          <a:bodyPr anchor="ctr"/>
          <a:lstStyle/>
          <a:p>
            <a:pPr algn="ctr"/>
            <a:endParaRPr lang="zh-CN" altLang="zh-CN" sz="3200">
              <a:solidFill>
                <a:srgbClr val="FFFFFF"/>
              </a:solidFill>
            </a:endParaRPr>
          </a:p>
        </p:txBody>
      </p:sp>
      <p:sp>
        <p:nvSpPr>
          <p:cNvPr id="18461" name="Straight Connector 15"/>
          <p:cNvSpPr>
            <a:spLocks noChangeShapeType="1"/>
          </p:cNvSpPr>
          <p:nvPr/>
        </p:nvSpPr>
        <p:spPr bwMode="auto">
          <a:xfrm>
            <a:off x="9952892" y="2602523"/>
            <a:ext cx="259129" cy="928321"/>
          </a:xfrm>
          <a:prstGeom prst="line">
            <a:avLst/>
          </a:prstGeom>
          <a:noFill/>
          <a:ln w="12700">
            <a:solidFill>
              <a:srgbClr val="262626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8462" name="Oval 16"/>
          <p:cNvSpPr>
            <a:spLocks noChangeArrowheads="1"/>
          </p:cNvSpPr>
          <p:nvPr/>
        </p:nvSpPr>
        <p:spPr bwMode="auto">
          <a:xfrm>
            <a:off x="9848850" y="2451100"/>
            <a:ext cx="165100" cy="168275"/>
          </a:xfrm>
          <a:prstGeom prst="ellipse">
            <a:avLst/>
          </a:prstGeom>
          <a:solidFill>
            <a:srgbClr val="FF33CC"/>
          </a:solidFill>
          <a:ln w="9525">
            <a:noFill/>
            <a:round/>
          </a:ln>
        </p:spPr>
        <p:txBody>
          <a:bodyPr anchor="ctr"/>
          <a:lstStyle/>
          <a:p>
            <a:pPr algn="ctr"/>
            <a:endParaRPr lang="zh-CN" altLang="zh-CN" sz="3200">
              <a:solidFill>
                <a:srgbClr val="FFFFFF"/>
              </a:solidFill>
            </a:endParaRPr>
          </a:p>
        </p:txBody>
      </p:sp>
      <p:sp>
        <p:nvSpPr>
          <p:cNvPr id="18463" name="Oval 17"/>
          <p:cNvSpPr>
            <a:spLocks noChangeArrowheads="1"/>
          </p:cNvSpPr>
          <p:nvPr/>
        </p:nvSpPr>
        <p:spPr bwMode="auto">
          <a:xfrm>
            <a:off x="10127029" y="3401158"/>
            <a:ext cx="165100" cy="169863"/>
          </a:xfrm>
          <a:prstGeom prst="ellipse">
            <a:avLst/>
          </a:prstGeom>
          <a:solidFill>
            <a:srgbClr val="FF33CC"/>
          </a:solidFill>
          <a:ln w="9525">
            <a:noFill/>
            <a:round/>
          </a:ln>
        </p:spPr>
        <p:txBody>
          <a:bodyPr anchor="ctr"/>
          <a:lstStyle/>
          <a:p>
            <a:pPr algn="ctr"/>
            <a:endParaRPr lang="zh-CN" altLang="zh-CN" sz="3200">
              <a:solidFill>
                <a:srgbClr val="FFFFFF"/>
              </a:solidFill>
            </a:endParaRPr>
          </a:p>
        </p:txBody>
      </p:sp>
      <p:sp>
        <p:nvSpPr>
          <p:cNvPr id="18464" name="Straight Connector 18"/>
          <p:cNvSpPr>
            <a:spLocks noChangeShapeType="1"/>
          </p:cNvSpPr>
          <p:nvPr/>
        </p:nvSpPr>
        <p:spPr bwMode="auto">
          <a:xfrm>
            <a:off x="8307388" y="2667000"/>
            <a:ext cx="1647825" cy="1622425"/>
          </a:xfrm>
          <a:prstGeom prst="line">
            <a:avLst/>
          </a:prstGeom>
          <a:noFill/>
          <a:ln w="12700">
            <a:solidFill>
              <a:srgbClr val="262626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8465" name="Oval 19"/>
          <p:cNvSpPr>
            <a:spLocks noChangeArrowheads="1"/>
          </p:cNvSpPr>
          <p:nvPr/>
        </p:nvSpPr>
        <p:spPr bwMode="auto">
          <a:xfrm>
            <a:off x="5806954" y="4537442"/>
            <a:ext cx="165100" cy="169862"/>
          </a:xfrm>
          <a:prstGeom prst="ellipse">
            <a:avLst/>
          </a:prstGeom>
          <a:solidFill>
            <a:srgbClr val="FF0000"/>
          </a:solidFill>
          <a:ln w="9525">
            <a:noFill/>
            <a:round/>
          </a:ln>
        </p:spPr>
        <p:txBody>
          <a:bodyPr anchor="ctr"/>
          <a:lstStyle/>
          <a:p>
            <a:pPr algn="ctr"/>
            <a:endParaRPr lang="zh-CN" altLang="zh-CN" sz="3200">
              <a:solidFill>
                <a:srgbClr val="FFFFFF"/>
              </a:solidFill>
            </a:endParaRPr>
          </a:p>
        </p:txBody>
      </p:sp>
      <p:sp>
        <p:nvSpPr>
          <p:cNvPr id="18466" name="Oval 20"/>
          <p:cNvSpPr>
            <a:spLocks noChangeArrowheads="1"/>
          </p:cNvSpPr>
          <p:nvPr/>
        </p:nvSpPr>
        <p:spPr bwMode="auto">
          <a:xfrm>
            <a:off x="7310438" y="2697163"/>
            <a:ext cx="165100" cy="169862"/>
          </a:xfrm>
          <a:prstGeom prst="ellipse">
            <a:avLst/>
          </a:prstGeom>
          <a:solidFill>
            <a:srgbClr val="0070C0"/>
          </a:solidFill>
          <a:ln w="9525">
            <a:noFill/>
            <a:round/>
          </a:ln>
        </p:spPr>
        <p:txBody>
          <a:bodyPr anchor="ctr"/>
          <a:lstStyle/>
          <a:p>
            <a:pPr algn="ctr"/>
            <a:endParaRPr lang="zh-CN" altLang="zh-CN" sz="3200">
              <a:solidFill>
                <a:srgbClr val="FFFFFF"/>
              </a:solidFill>
            </a:endParaRPr>
          </a:p>
        </p:txBody>
      </p:sp>
      <p:cxnSp>
        <p:nvCxnSpPr>
          <p:cNvPr id="18467" name="AutoShape 35"/>
          <p:cNvCxnSpPr>
            <a:cxnSpLocks noChangeShapeType="1"/>
          </p:cNvCxnSpPr>
          <p:nvPr/>
        </p:nvCxnSpPr>
        <p:spPr bwMode="auto">
          <a:xfrm rot="10800000">
            <a:off x="4652351" y="2780263"/>
            <a:ext cx="1207356" cy="1842110"/>
          </a:xfrm>
          <a:prstGeom prst="curvedConnector3">
            <a:avLst>
              <a:gd name="adj1" fmla="val 50000"/>
            </a:avLst>
          </a:prstGeom>
          <a:noFill/>
          <a:ln w="12700">
            <a:solidFill>
              <a:srgbClr val="262626"/>
            </a:solidFill>
            <a:round/>
          </a:ln>
        </p:spPr>
      </p:cxnSp>
      <p:sp>
        <p:nvSpPr>
          <p:cNvPr id="18468" name="Straight Connector 22"/>
          <p:cNvSpPr>
            <a:spLocks noChangeShapeType="1"/>
          </p:cNvSpPr>
          <p:nvPr/>
        </p:nvSpPr>
        <p:spPr bwMode="auto">
          <a:xfrm flipH="1" flipV="1">
            <a:off x="4675797" y="2731599"/>
            <a:ext cx="2656987" cy="1022716"/>
          </a:xfrm>
          <a:prstGeom prst="line">
            <a:avLst/>
          </a:prstGeom>
          <a:noFill/>
          <a:ln w="12700">
            <a:solidFill>
              <a:srgbClr val="262626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8469" name="Oval 23"/>
          <p:cNvSpPr>
            <a:spLocks noChangeArrowheads="1"/>
          </p:cNvSpPr>
          <p:nvPr/>
        </p:nvSpPr>
        <p:spPr bwMode="auto">
          <a:xfrm>
            <a:off x="4566382" y="2642577"/>
            <a:ext cx="165100" cy="169863"/>
          </a:xfrm>
          <a:prstGeom prst="ellipse">
            <a:avLst/>
          </a:prstGeom>
          <a:solidFill>
            <a:srgbClr val="FF0000"/>
          </a:solidFill>
          <a:ln w="9525">
            <a:noFill/>
            <a:round/>
          </a:ln>
        </p:spPr>
        <p:txBody>
          <a:bodyPr anchor="ctr"/>
          <a:lstStyle/>
          <a:p>
            <a:pPr algn="ctr"/>
            <a:endParaRPr lang="zh-CN" altLang="zh-CN" sz="3200">
              <a:solidFill>
                <a:srgbClr val="FFFFFF"/>
              </a:solidFill>
            </a:endParaRPr>
          </a:p>
        </p:txBody>
      </p:sp>
      <p:sp>
        <p:nvSpPr>
          <p:cNvPr id="18470" name="Rectangle 24"/>
          <p:cNvSpPr>
            <a:spLocks noChangeArrowheads="1"/>
          </p:cNvSpPr>
          <p:nvPr/>
        </p:nvSpPr>
        <p:spPr bwMode="auto">
          <a:xfrm>
            <a:off x="471488" y="2247900"/>
            <a:ext cx="3079750" cy="10156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en-US" altLang="ja-JP" sz="6000" u="sng" dirty="0">
                <a:solidFill>
                  <a:srgbClr val="3F3F3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Vijaya" panose="020B0604020202020204" pitchFamily="34" charset="0"/>
              </a:rPr>
              <a:t>20</a:t>
            </a:r>
            <a:r>
              <a:rPr lang="ja-JP" altLang="en-US" sz="6000" u="sng" dirty="0">
                <a:solidFill>
                  <a:srgbClr val="3F3F3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Vijaya" panose="020B0604020202020204" pitchFamily="34" charset="0"/>
              </a:rPr>
              <a:t>国家</a:t>
            </a:r>
            <a:endParaRPr lang="zh-CN" altLang="en-US" sz="6000" u="sng" dirty="0">
              <a:solidFill>
                <a:srgbClr val="3F3F3F"/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  <a:sym typeface="Bebas Neue" pitchFamily="2" charset="-122"/>
            </a:endParaRPr>
          </a:p>
        </p:txBody>
      </p:sp>
      <p:sp>
        <p:nvSpPr>
          <p:cNvPr id="18471" name="Rectangle 25"/>
          <p:cNvSpPr>
            <a:spLocks noChangeArrowheads="1"/>
          </p:cNvSpPr>
          <p:nvPr/>
        </p:nvSpPr>
        <p:spPr bwMode="auto">
          <a:xfrm>
            <a:off x="858218" y="2991242"/>
            <a:ext cx="1738227" cy="90794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ja-JP" altLang="en-US" sz="5300" dirty="0">
                <a:solidFill>
                  <a:srgbClr val="3F3F3F"/>
                </a:solidFill>
                <a:latin typeface="MS PGothic" panose="020B0600070205080204" pitchFamily="34" charset="-128"/>
                <a:ea typeface="MS PGothic" panose="020B0600070205080204" pitchFamily="34" charset="-128"/>
                <a:sym typeface="Bebas Neue" pitchFamily="2" charset="-122"/>
              </a:rPr>
              <a:t>以上</a:t>
            </a:r>
            <a:endParaRPr lang="zh-CN" altLang="en-US" sz="5300" dirty="0">
              <a:solidFill>
                <a:srgbClr val="3F3F3F"/>
              </a:solidFill>
              <a:latin typeface="MS PGothic" panose="020B0600070205080204" pitchFamily="34" charset="-128"/>
              <a:ea typeface="MS PGothic" panose="020B0600070205080204" pitchFamily="34" charset="-128"/>
              <a:sym typeface="Bebas Neue" pitchFamily="2" charset="-122"/>
            </a:endParaRPr>
          </a:p>
        </p:txBody>
      </p:sp>
      <p:sp>
        <p:nvSpPr>
          <p:cNvPr id="18472" name="Straight Connector 26"/>
          <p:cNvSpPr>
            <a:spLocks noChangeShapeType="1"/>
          </p:cNvSpPr>
          <p:nvPr/>
        </p:nvSpPr>
        <p:spPr bwMode="auto">
          <a:xfrm flipH="1" flipV="1">
            <a:off x="7312025" y="3778250"/>
            <a:ext cx="463550" cy="227013"/>
          </a:xfrm>
          <a:prstGeom prst="line">
            <a:avLst/>
          </a:prstGeom>
          <a:noFill/>
          <a:ln w="12700">
            <a:solidFill>
              <a:srgbClr val="262626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8473" name="Rectangle 27"/>
          <p:cNvSpPr>
            <a:spLocks noChangeArrowheads="1"/>
          </p:cNvSpPr>
          <p:nvPr/>
        </p:nvSpPr>
        <p:spPr bwMode="auto">
          <a:xfrm>
            <a:off x="260209" y="4133583"/>
            <a:ext cx="3892989" cy="26765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ja-JP" altLang="en-US" sz="2000" dirty="0">
                <a:latin typeface="MS Mincho" panose="02020609040205080304" pitchFamily="49" charset="-128"/>
                <a:ea typeface="MS Mincho" panose="02020609040205080304" pitchFamily="49" charset="-128"/>
              </a:rPr>
              <a:t>主な納入先は、日本、マレーシア、フィリピン、タイ、シンガポール、ベトナムなどアセアン各国ばかりでなくコスタリカ、ドイツの欧米国へ輸出しております。</a:t>
            </a:r>
            <a:br>
              <a:rPr lang="zh-CN" altLang="en-US" dirty="0"/>
            </a:br>
            <a:br>
              <a:rPr lang="zh-CN" altLang="en-US" dirty="0"/>
            </a:br>
            <a:endParaRPr lang="zh-CN" altLang="en-US" dirty="0"/>
          </a:p>
          <a:p>
            <a:endParaRPr lang="zh-CN" altLang="zh-CN" sz="1200" dirty="0">
              <a:solidFill>
                <a:srgbClr val="3F3F3F"/>
              </a:solidFill>
              <a:latin typeface="Liberation Sans" pitchFamily="2" charset="-122"/>
              <a:sym typeface="Liberation Sans" pitchFamily="2" charset="-122"/>
            </a:endParaRPr>
          </a:p>
        </p:txBody>
      </p:sp>
      <p:sp>
        <p:nvSpPr>
          <p:cNvPr id="18474" name="Oval 28"/>
          <p:cNvSpPr>
            <a:spLocks noChangeArrowheads="1"/>
          </p:cNvSpPr>
          <p:nvPr/>
        </p:nvSpPr>
        <p:spPr bwMode="auto">
          <a:xfrm>
            <a:off x="7229475" y="3700463"/>
            <a:ext cx="165100" cy="169862"/>
          </a:xfrm>
          <a:prstGeom prst="ellipse">
            <a:avLst/>
          </a:prstGeom>
          <a:solidFill>
            <a:srgbClr val="7030A0"/>
          </a:solidFill>
          <a:ln w="9525">
            <a:noFill/>
            <a:round/>
          </a:ln>
        </p:spPr>
        <p:txBody>
          <a:bodyPr anchor="ctr"/>
          <a:lstStyle/>
          <a:p>
            <a:pPr algn="ctr"/>
            <a:endParaRPr lang="zh-CN" altLang="zh-CN" sz="3200">
              <a:solidFill>
                <a:srgbClr val="FFFFFF"/>
              </a:solidFill>
            </a:endParaRPr>
          </a:p>
        </p:txBody>
      </p:sp>
      <p:sp>
        <p:nvSpPr>
          <p:cNvPr id="18475" name="Straight Connector 29"/>
          <p:cNvSpPr>
            <a:spLocks noChangeShapeType="1"/>
          </p:cNvSpPr>
          <p:nvPr/>
        </p:nvSpPr>
        <p:spPr bwMode="auto">
          <a:xfrm flipH="1" flipV="1">
            <a:off x="7769225" y="3946525"/>
            <a:ext cx="6350" cy="752475"/>
          </a:xfrm>
          <a:prstGeom prst="line">
            <a:avLst/>
          </a:prstGeom>
          <a:noFill/>
          <a:ln w="12700">
            <a:solidFill>
              <a:srgbClr val="262626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8476" name="Oval 30"/>
          <p:cNvSpPr>
            <a:spLocks noChangeArrowheads="1"/>
          </p:cNvSpPr>
          <p:nvPr/>
        </p:nvSpPr>
        <p:spPr bwMode="auto">
          <a:xfrm>
            <a:off x="7693025" y="3875088"/>
            <a:ext cx="165100" cy="169862"/>
          </a:xfrm>
          <a:prstGeom prst="ellipse">
            <a:avLst/>
          </a:prstGeom>
          <a:solidFill>
            <a:srgbClr val="7030A0"/>
          </a:solidFill>
          <a:ln w="9525">
            <a:noFill/>
            <a:round/>
          </a:ln>
        </p:spPr>
        <p:txBody>
          <a:bodyPr anchor="ctr"/>
          <a:lstStyle/>
          <a:p>
            <a:pPr algn="ctr"/>
            <a:endParaRPr lang="zh-CN" altLang="zh-CN" sz="3200">
              <a:solidFill>
                <a:srgbClr val="FFFFFF"/>
              </a:solidFill>
            </a:endParaRPr>
          </a:p>
        </p:txBody>
      </p:sp>
      <p:sp>
        <p:nvSpPr>
          <p:cNvPr id="18477" name="Straight Connector 31"/>
          <p:cNvSpPr>
            <a:spLocks noChangeShapeType="1"/>
          </p:cNvSpPr>
          <p:nvPr/>
        </p:nvSpPr>
        <p:spPr bwMode="auto">
          <a:xfrm flipV="1">
            <a:off x="7813675" y="4097338"/>
            <a:ext cx="2035175" cy="676275"/>
          </a:xfrm>
          <a:prstGeom prst="line">
            <a:avLst/>
          </a:prstGeom>
          <a:noFill/>
          <a:ln w="12700">
            <a:solidFill>
              <a:srgbClr val="262626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8478" name="Oval 32"/>
          <p:cNvSpPr>
            <a:spLocks noChangeArrowheads="1"/>
          </p:cNvSpPr>
          <p:nvPr/>
        </p:nvSpPr>
        <p:spPr bwMode="auto">
          <a:xfrm>
            <a:off x="7693025" y="4665663"/>
            <a:ext cx="165100" cy="169862"/>
          </a:xfrm>
          <a:prstGeom prst="ellipse">
            <a:avLst/>
          </a:prstGeom>
          <a:solidFill>
            <a:srgbClr val="7030A0"/>
          </a:solidFill>
          <a:ln w="9525">
            <a:noFill/>
            <a:round/>
          </a:ln>
        </p:spPr>
        <p:txBody>
          <a:bodyPr anchor="ctr"/>
          <a:lstStyle/>
          <a:p>
            <a:pPr algn="ctr"/>
            <a:endParaRPr lang="zh-CN" altLang="zh-CN" sz="3200">
              <a:solidFill>
                <a:srgbClr val="FFFFFF"/>
              </a:solidFill>
            </a:endParaRPr>
          </a:p>
        </p:txBody>
      </p:sp>
      <p:sp>
        <p:nvSpPr>
          <p:cNvPr id="18479" name="Straight Connector 33"/>
          <p:cNvSpPr>
            <a:spLocks noChangeShapeType="1"/>
          </p:cNvSpPr>
          <p:nvPr/>
        </p:nvSpPr>
        <p:spPr bwMode="auto">
          <a:xfrm flipH="1" flipV="1">
            <a:off x="9925050" y="4094163"/>
            <a:ext cx="444500" cy="119062"/>
          </a:xfrm>
          <a:prstGeom prst="line">
            <a:avLst/>
          </a:prstGeom>
          <a:noFill/>
          <a:ln w="12700">
            <a:solidFill>
              <a:srgbClr val="262626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8480" name="Oval 34"/>
          <p:cNvSpPr>
            <a:spLocks noChangeArrowheads="1"/>
          </p:cNvSpPr>
          <p:nvPr/>
        </p:nvSpPr>
        <p:spPr bwMode="auto">
          <a:xfrm>
            <a:off x="10302875" y="4090988"/>
            <a:ext cx="165100" cy="169862"/>
          </a:xfrm>
          <a:prstGeom prst="ellipse">
            <a:avLst/>
          </a:prstGeom>
          <a:solidFill>
            <a:srgbClr val="92D050"/>
          </a:solidFill>
          <a:ln w="9525">
            <a:noFill/>
            <a:round/>
          </a:ln>
        </p:spPr>
        <p:txBody>
          <a:bodyPr anchor="ctr"/>
          <a:lstStyle/>
          <a:p>
            <a:pPr algn="ctr"/>
            <a:endParaRPr lang="zh-CN" altLang="zh-CN" sz="3200">
              <a:solidFill>
                <a:srgbClr val="FFFFFF"/>
              </a:solidFill>
            </a:endParaRPr>
          </a:p>
        </p:txBody>
      </p:sp>
      <p:sp>
        <p:nvSpPr>
          <p:cNvPr id="18481" name="Oval 35"/>
          <p:cNvSpPr>
            <a:spLocks noChangeArrowheads="1"/>
          </p:cNvSpPr>
          <p:nvPr/>
        </p:nvSpPr>
        <p:spPr bwMode="auto">
          <a:xfrm>
            <a:off x="9828213" y="3976688"/>
            <a:ext cx="165100" cy="169862"/>
          </a:xfrm>
          <a:prstGeom prst="ellipse">
            <a:avLst/>
          </a:prstGeom>
          <a:solidFill>
            <a:srgbClr val="CC00CC"/>
          </a:solidFill>
          <a:ln w="9525">
            <a:noFill/>
            <a:round/>
          </a:ln>
        </p:spPr>
        <p:txBody>
          <a:bodyPr anchor="ctr"/>
          <a:lstStyle/>
          <a:p>
            <a:pPr algn="ctr"/>
            <a:endParaRPr lang="zh-CN" altLang="zh-CN" sz="3200">
              <a:solidFill>
                <a:srgbClr val="FFFFFF"/>
              </a:solidFill>
            </a:endParaRPr>
          </a:p>
        </p:txBody>
      </p:sp>
      <p:sp>
        <p:nvSpPr>
          <p:cNvPr id="53" name="Oval 20"/>
          <p:cNvSpPr>
            <a:spLocks noChangeArrowheads="1"/>
          </p:cNvSpPr>
          <p:nvPr/>
        </p:nvSpPr>
        <p:spPr bwMode="auto">
          <a:xfrm>
            <a:off x="9075738" y="3632200"/>
            <a:ext cx="165100" cy="169863"/>
          </a:xfrm>
          <a:prstGeom prst="ellipse">
            <a:avLst/>
          </a:prstGeom>
          <a:solidFill>
            <a:srgbClr val="0070C0"/>
          </a:solidFill>
          <a:ln w="9525">
            <a:noFill/>
            <a:round/>
          </a:ln>
        </p:spPr>
        <p:txBody>
          <a:bodyPr anchor="ctr"/>
          <a:lstStyle/>
          <a:p>
            <a:pPr algn="ctr"/>
            <a:endParaRPr lang="zh-CN" altLang="zh-CN" sz="3200">
              <a:solidFill>
                <a:srgbClr val="FFFFFF"/>
              </a:solidFill>
            </a:endParaRPr>
          </a:p>
        </p:txBody>
      </p:sp>
      <p:grpSp>
        <p:nvGrpSpPr>
          <p:cNvPr id="2" name="Group 3"/>
          <p:cNvGrpSpPr/>
          <p:nvPr/>
        </p:nvGrpSpPr>
        <p:grpSpPr bwMode="auto">
          <a:xfrm>
            <a:off x="244825" y="315418"/>
            <a:ext cx="474662" cy="290512"/>
            <a:chOff x="0" y="0"/>
            <a:chExt cx="714375" cy="438150"/>
          </a:xfrm>
        </p:grpSpPr>
        <p:sp>
          <p:nvSpPr>
            <p:cNvPr id="55" name="燕尾形 4"/>
            <p:cNvSpPr>
              <a:spLocks noChangeArrowheads="1"/>
            </p:cNvSpPr>
            <p:nvPr/>
          </p:nvSpPr>
          <p:spPr bwMode="auto">
            <a:xfrm>
              <a:off x="0" y="0"/>
              <a:ext cx="438150" cy="438150"/>
            </a:xfrm>
            <a:prstGeom prst="chevron">
              <a:avLst>
                <a:gd name="adj" fmla="val 50000"/>
              </a:avLst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</a:pPr>
              <a:endParaRPr lang="zh-CN" altLang="en-US"/>
            </a:p>
          </p:txBody>
        </p:sp>
        <p:sp>
          <p:nvSpPr>
            <p:cNvPr id="56" name="燕尾形 5"/>
            <p:cNvSpPr>
              <a:spLocks noChangeArrowheads="1"/>
            </p:cNvSpPr>
            <p:nvPr/>
          </p:nvSpPr>
          <p:spPr bwMode="auto">
            <a:xfrm>
              <a:off x="276225" y="0"/>
              <a:ext cx="438150" cy="438150"/>
            </a:xfrm>
            <a:prstGeom prst="chevron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</a:pPr>
              <a:endParaRPr lang="zh-CN" altLang="en-US"/>
            </a:p>
          </p:txBody>
        </p:sp>
      </p:grpSp>
      <p:pic>
        <p:nvPicPr>
          <p:cNvPr id="43" name="图片 4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605"/>
            <a:ext cx="12192000" cy="888023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67" y="80899"/>
            <a:ext cx="756233" cy="7279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8" y="0"/>
            <a:ext cx="818453" cy="864043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4042410" y="128270"/>
            <a:ext cx="3747135" cy="675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納入先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84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84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84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84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84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84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20" dur="500"/>
                                        <p:tgtEl>
                                          <p:spTgt spid="18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24" dur="250"/>
                                        <p:tgtEl>
                                          <p:spTgt spid="18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28" dur="250"/>
                                        <p:tgtEl>
                                          <p:spTgt spid="18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32" dur="250"/>
                                        <p:tgtEl>
                                          <p:spTgt spid="18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36" dur="250"/>
                                        <p:tgtEl>
                                          <p:spTgt spid="18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40" dur="250"/>
                                        <p:tgtEl>
                                          <p:spTgt spid="18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44" dur="250"/>
                                        <p:tgtEl>
                                          <p:spTgt spid="18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84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84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50" dur="500"/>
                                        <p:tgtEl>
                                          <p:spTgt spid="18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54" dur="500"/>
                                        <p:tgtEl>
                                          <p:spTgt spid="18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5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84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84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60" dur="500"/>
                                        <p:tgtEl>
                                          <p:spTgt spid="18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0"/>
                            </p:stCondLst>
                            <p:childTnLst>
                              <p:par>
                                <p:cTn id="6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64" dur="500"/>
                                        <p:tgtEl>
                                          <p:spTgt spid="18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5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8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8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70" dur="500"/>
                                        <p:tgtEl>
                                          <p:spTgt spid="18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000"/>
                            </p:stCondLst>
                            <p:childTnLst>
                              <p:par>
                                <p:cTn id="7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74" dur="500"/>
                                        <p:tgtEl>
                                          <p:spTgt spid="18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7500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8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8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80" dur="500"/>
                                        <p:tgtEl>
                                          <p:spTgt spid="18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8000"/>
                            </p:stCondLst>
                            <p:childTnLst>
                              <p:par>
                                <p:cTn id="8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84" dur="500"/>
                                        <p:tgtEl>
                                          <p:spTgt spid="18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8500"/>
                            </p:stCondLst>
                            <p:childTnLst>
                              <p:par>
                                <p:cTn id="8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84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84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90" dur="500"/>
                                        <p:tgtEl>
                                          <p:spTgt spid="18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9000"/>
                            </p:stCondLst>
                            <p:childTnLst>
                              <p:par>
                                <p:cTn id="9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94" dur="500"/>
                                        <p:tgtEl>
                                          <p:spTgt spid="18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9500"/>
                            </p:stCondLst>
                            <p:childTnLst>
                              <p:par>
                                <p:cTn id="9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84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84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100" dur="500"/>
                                        <p:tgtEl>
                                          <p:spTgt spid="18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04" dur="500"/>
                                        <p:tgtEl>
                                          <p:spTgt spid="18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0500"/>
                            </p:stCondLst>
                            <p:childTnLst>
                              <p:par>
                                <p:cTn id="10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84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84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110" dur="500"/>
                                        <p:tgtEl>
                                          <p:spTgt spid="18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14" dur="500"/>
                                        <p:tgtEl>
                                          <p:spTgt spid="18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1500"/>
                            </p:stCondLst>
                            <p:childTnLst>
                              <p:par>
                                <p:cTn id="1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184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184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120" dur="500"/>
                                        <p:tgtEl>
                                          <p:spTgt spid="18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2000"/>
                            </p:stCondLst>
                            <p:childTnLst>
                              <p:par>
                                <p:cTn id="1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24" dur="500"/>
                                        <p:tgtEl>
                                          <p:spTgt spid="18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2500"/>
                            </p:stCondLst>
                            <p:childTnLst>
                              <p:par>
                                <p:cTn id="1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84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184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130" dur="500"/>
                                        <p:tgtEl>
                                          <p:spTgt spid="18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3000"/>
                            </p:stCondLst>
                            <p:childTnLst>
                              <p:par>
                                <p:cTn id="1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34" dur="500"/>
                                        <p:tgtEl>
                                          <p:spTgt spid="18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13500"/>
                            </p:stCondLst>
                            <p:childTnLst>
                              <p:par>
                                <p:cTn id="1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184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184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140" dur="500"/>
                                        <p:tgtEl>
                                          <p:spTgt spid="18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4000"/>
                            </p:stCondLst>
                            <p:childTnLst>
                              <p:par>
                                <p:cTn id="14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44" dur="500"/>
                                        <p:tgtEl>
                                          <p:spTgt spid="18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4500"/>
                            </p:stCondLst>
                            <p:childTnLst>
                              <p:par>
                                <p:cTn id="1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184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184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150" dur="500"/>
                                        <p:tgtEl>
                                          <p:spTgt spid="18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5000"/>
                            </p:stCondLst>
                            <p:childTnLst>
                              <p:par>
                                <p:cTn id="1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54" dur="500"/>
                                        <p:tgtEl>
                                          <p:spTgt spid="18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15500"/>
                            </p:stCondLst>
                            <p:childTnLst>
                              <p:par>
                                <p:cTn id="1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184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184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160" dur="500"/>
                                        <p:tgtEl>
                                          <p:spTgt spid="18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16000"/>
                            </p:stCondLst>
                            <p:childTnLst>
                              <p:par>
                                <p:cTn id="1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64" dur="500"/>
                                        <p:tgtEl>
                                          <p:spTgt spid="18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16500"/>
                            </p:stCondLst>
                            <p:childTnLst>
                              <p:par>
                                <p:cTn id="1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184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184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170" dur="500"/>
                                        <p:tgtEl>
                                          <p:spTgt spid="18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17000"/>
                            </p:stCondLst>
                            <p:childTnLst>
                              <p:par>
                                <p:cTn id="1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17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48" grpId="0" bldLvl="0" autoUpdateAnimBg="0"/>
      <p:bldP spid="18449" grpId="0" bldLvl="0" autoUpdateAnimBg="0"/>
      <p:bldP spid="18450" grpId="0" bldLvl="0" autoUpdateAnimBg="0"/>
      <p:bldP spid="18451" grpId="0" bldLvl="0" autoUpdateAnimBg="0"/>
      <p:bldP spid="18452" grpId="0" bldLvl="0" autoUpdateAnimBg="0"/>
      <p:bldP spid="18453" grpId="0" bldLvl="0" autoUpdateAnimBg="0"/>
      <p:bldP spid="18454" grpId="0" animBg="1"/>
      <p:bldP spid="18455" grpId="0" animBg="1"/>
      <p:bldP spid="18456" grpId="0" bldLvl="0" animBg="1" autoUpdateAnimBg="0"/>
      <p:bldP spid="18457" grpId="0" animBg="1"/>
      <p:bldP spid="18458" grpId="0" bldLvl="0" animBg="1" autoUpdateAnimBg="0"/>
      <p:bldP spid="18459" grpId="0" animBg="1"/>
      <p:bldP spid="18460" grpId="0" bldLvl="0" animBg="1" autoUpdateAnimBg="0"/>
      <p:bldP spid="18461" grpId="0" animBg="1"/>
      <p:bldP spid="18462" grpId="0" bldLvl="0" animBg="1" autoUpdateAnimBg="0"/>
      <p:bldP spid="18463" grpId="0" bldLvl="0" animBg="1" autoUpdateAnimBg="0"/>
      <p:bldP spid="18464" grpId="0" animBg="1"/>
      <p:bldP spid="18465" grpId="0" bldLvl="0" animBg="1" autoUpdateAnimBg="0"/>
      <p:bldP spid="18466" grpId="0" bldLvl="0" animBg="1" autoUpdateAnimBg="0"/>
      <p:bldP spid="18468" grpId="0" animBg="1"/>
      <p:bldP spid="18469" grpId="0" bldLvl="0" animBg="1" autoUpdateAnimBg="0"/>
      <p:bldP spid="18470" grpId="0" bldLvl="0" autoUpdateAnimBg="0"/>
      <p:bldP spid="18471" grpId="0" bldLvl="0" autoUpdateAnimBg="0"/>
      <p:bldP spid="18472" grpId="0" animBg="1"/>
      <p:bldP spid="18473" grpId="0" bldLvl="0" autoUpdateAnimBg="0"/>
      <p:bldP spid="18474" grpId="0" bldLvl="0" animBg="1" autoUpdateAnimBg="0"/>
      <p:bldP spid="18475" grpId="0" animBg="1"/>
      <p:bldP spid="18476" grpId="0" bldLvl="0" animBg="1" autoUpdateAnimBg="0"/>
      <p:bldP spid="18477" grpId="0" animBg="1"/>
      <p:bldP spid="18478" grpId="0" bldLvl="0" animBg="1" autoUpdateAnimBg="0"/>
      <p:bldP spid="18479" grpId="0" animBg="1"/>
      <p:bldP spid="18480" grpId="0" bldLvl="0" animBg="1" autoUpdateAnimBg="0"/>
      <p:bldP spid="18481" grpId="0" bldLvl="0" animBg="1" autoUpdateAnimBg="0"/>
      <p:bldP spid="53" grpId="0" bldLvl="0" animBg="1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888023"/>
          </a:xfrm>
          <a:prstGeom prst="rect">
            <a:avLst/>
          </a:prstGeom>
        </p:spPr>
      </p:pic>
      <p:graphicFrame>
        <p:nvGraphicFramePr>
          <p:cNvPr id="20" name="图表 19"/>
          <p:cNvGraphicFramePr/>
          <p:nvPr/>
        </p:nvGraphicFramePr>
        <p:xfrm>
          <a:off x="0" y="2170051"/>
          <a:ext cx="6374946" cy="43781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5775308" y="1265325"/>
            <a:ext cx="5939073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既存のお客様と周辺各国のユーザー様にご愛顧頂いております、お客様の優秀なサプライヤーになりました。</a:t>
            </a:r>
            <a:endParaRPr lang="zh-CN" altLang="en-US" dirty="0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4390" y="2294051"/>
            <a:ext cx="5657008" cy="326393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8" y="0"/>
            <a:ext cx="818453" cy="86404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979" y="80899"/>
            <a:ext cx="756233" cy="727992"/>
          </a:xfrm>
          <a:prstGeom prst="rect">
            <a:avLst/>
          </a:prstGeom>
        </p:spPr>
      </p:pic>
      <p:sp>
        <p:nvSpPr>
          <p:cNvPr id="8" name="TextBox 15"/>
          <p:cNvSpPr>
            <a:spLocks noChangeArrowheads="1"/>
          </p:cNvSpPr>
          <p:nvPr/>
        </p:nvSpPr>
        <p:spPr bwMode="auto">
          <a:xfrm>
            <a:off x="4186117" y="94130"/>
            <a:ext cx="3656013" cy="70675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 eaLnBrk="1" hangingPunct="1"/>
            <a:r>
              <a:rPr lang="ja-JP" altLang="en-US" sz="4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営業額</a:t>
            </a:r>
          </a:p>
        </p:txBody>
      </p:sp>
      <p:sp>
        <p:nvSpPr>
          <p:cNvPr id="4" name="TextBox 24"/>
          <p:cNvSpPr txBox="1"/>
          <p:nvPr/>
        </p:nvSpPr>
        <p:spPr>
          <a:xfrm>
            <a:off x="139048" y="1203730"/>
            <a:ext cx="5939073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zh-CN" dirty="0"/>
              <a:t>営業額：毎月</a:t>
            </a:r>
            <a:r>
              <a:rPr lang="en-US" altLang="ja-JP" dirty="0"/>
              <a:t>3330</a:t>
            </a:r>
            <a:r>
              <a:rPr lang="ja-JP" altLang="en-US" dirty="0"/>
              <a:t>万円</a:t>
            </a:r>
          </a:p>
          <a:p>
            <a:r>
              <a:rPr lang="ja-JP" altLang="en-US" dirty="0"/>
              <a:t>　　　　</a:t>
            </a:r>
            <a:r>
              <a:rPr lang="ja-JP" altLang="en-US" dirty="0">
                <a:sym typeface="+mn-ea"/>
              </a:rPr>
              <a:t>年</a:t>
            </a:r>
            <a:r>
              <a:rPr lang="ja-JP" altLang="en-US" dirty="0"/>
              <a:t>売上：</a:t>
            </a:r>
            <a:r>
              <a:rPr lang="en-US" altLang="ja-JP" dirty="0"/>
              <a:t>3.34</a:t>
            </a:r>
            <a:r>
              <a:rPr lang="ja-JP" altLang="en-US" dirty="0"/>
              <a:t>億円</a:t>
            </a:r>
          </a:p>
        </p:txBody>
      </p:sp>
    </p:spTree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53642"/>
            <a:ext cx="12192000" cy="2540976"/>
          </a:xfrm>
          <a:prstGeom prst="rect">
            <a:avLst/>
          </a:prstGeom>
        </p:spPr>
      </p:pic>
      <p:cxnSp>
        <p:nvCxnSpPr>
          <p:cNvPr id="37890" name="直接连接符 6"/>
          <p:cNvCxnSpPr>
            <a:cxnSpLocks noChangeShapeType="1"/>
          </p:cNvCxnSpPr>
          <p:nvPr/>
        </p:nvCxnSpPr>
        <p:spPr bwMode="auto">
          <a:xfrm>
            <a:off x="4321175" y="3305175"/>
            <a:ext cx="5257800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7891" name="KSO_GT2.1"/>
          <p:cNvSpPr txBox="1">
            <a:spLocks noChangeArrowheads="1"/>
          </p:cNvSpPr>
          <p:nvPr/>
        </p:nvSpPr>
        <p:spPr bwMode="auto">
          <a:xfrm>
            <a:off x="5075242" y="3349633"/>
            <a:ext cx="4476751" cy="65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lnSpc>
                <a:spcPct val="130000"/>
              </a:lnSpc>
              <a:buFont typeface="Arial" panose="020B0604020202020204" pitchFamily="34" charset="0"/>
              <a:buNone/>
            </a:pPr>
            <a:endParaRPr lang="en-US" altLang="zh-CN" sz="16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7893" name="KSO_GT2"/>
          <p:cNvSpPr txBox="1">
            <a:spLocks noChangeArrowheads="1"/>
          </p:cNvSpPr>
          <p:nvPr/>
        </p:nvSpPr>
        <p:spPr bwMode="auto">
          <a:xfrm>
            <a:off x="4935787" y="2550566"/>
            <a:ext cx="4651375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ja-JP" altLang="en-US" sz="6600" dirty="0">
                <a:solidFill>
                  <a:srgbClr val="094162"/>
                </a:solidFill>
              </a:rPr>
              <a:t>生産実力</a:t>
            </a:r>
            <a:endParaRPr lang="zh-CN" altLang="en-US" sz="6600" dirty="0">
              <a:solidFill>
                <a:srgbClr val="094162"/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1989" y="-281360"/>
            <a:ext cx="2523859" cy="1617785"/>
          </a:xfrm>
          <a:prstGeom prst="rect">
            <a:avLst/>
          </a:prstGeom>
        </p:spPr>
      </p:pic>
      <p:sp>
        <p:nvSpPr>
          <p:cNvPr id="14" name="KSO_GN2"/>
          <p:cNvSpPr>
            <a:spLocks noChangeArrowheads="1"/>
          </p:cNvSpPr>
          <p:nvPr/>
        </p:nvSpPr>
        <p:spPr bwMode="auto">
          <a:xfrm rot="1132031">
            <a:off x="2959342" y="2386673"/>
            <a:ext cx="1241870" cy="1904735"/>
          </a:xfrm>
          <a:prstGeom prst="roundRect">
            <a:avLst>
              <a:gd name="adj" fmla="val 12134"/>
            </a:avLst>
          </a:prstGeom>
          <a:noFill/>
          <a:ln w="25400">
            <a:solidFill>
              <a:srgbClr val="FFFFFF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 sz="6400" dirty="0">
                <a:solidFill>
                  <a:srgbClr val="094162"/>
                </a:solidFill>
                <a:latin typeface="Impact" panose="020B0806030902050204" pitchFamily="34" charset="0"/>
                <a:ea typeface="Gungsuh" panose="02030600000101010101" pitchFamily="18" charset="-127"/>
              </a:rPr>
              <a:t>03</a:t>
            </a:r>
            <a:endParaRPr lang="zh-CN" altLang="en-US" sz="6400" dirty="0">
              <a:solidFill>
                <a:srgbClr val="094162"/>
              </a:solidFill>
              <a:latin typeface="Impact" panose="020B0806030902050204" pitchFamily="34" charset="0"/>
              <a:ea typeface="Gungsuh" panose="02030600000101010101" pitchFamily="18" charset="-127"/>
            </a:endParaRPr>
          </a:p>
        </p:txBody>
      </p:sp>
    </p:spTree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88802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781767" y="105456"/>
            <a:ext cx="4572000" cy="675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C Mano Negra Bta" charset="-122"/>
              </a:rPr>
              <a:t>加工作業現場</a:t>
            </a: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18453" cy="864043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979" y="80899"/>
            <a:ext cx="756233" cy="72799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315" y="1755775"/>
            <a:ext cx="10542905" cy="334645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345"/>
            <a:ext cx="12192000" cy="88802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8" y="0"/>
            <a:ext cx="818453" cy="86404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979" y="80899"/>
            <a:ext cx="756233" cy="72799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183673" y="106341"/>
            <a:ext cx="3824654" cy="675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C Mano Negra Bta" charset="-122"/>
              </a:rPr>
              <a:t>加工設備</a:t>
            </a:r>
            <a:endParaRPr lang="zh-CN" altLang="en-US" sz="3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WC Mano Negra Bta" charset="-122"/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9907145"/>
              </p:ext>
            </p:extLst>
          </p:nvPr>
        </p:nvGraphicFramePr>
        <p:xfrm>
          <a:off x="424815" y="1310640"/>
          <a:ext cx="11400790" cy="4867275"/>
        </p:xfrm>
        <a:graphic>
          <a:graphicData uri="http://schemas.openxmlformats.org/drawingml/2006/table">
            <a:tbl>
              <a:tblPr/>
              <a:tblGrid>
                <a:gridCol w="200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15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01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196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7190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0228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74244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5113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53085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1" i="0" u="none" strike="noStrike" dirty="0">
                          <a:latin typeface="新宋体" panose="02010609030101010101" charset="-122"/>
                        </a:rPr>
                        <a:t>名称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1" i="0" u="none" strike="noStrike" dirty="0">
                          <a:latin typeface="新宋体" panose="02010609030101010101" charset="-122"/>
                        </a:rPr>
                        <a:t>生産地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1" i="0" u="none" strike="noStrike">
                          <a:latin typeface="新宋体" panose="02010609030101010101" charset="-122"/>
                        </a:rPr>
                        <a:t>生産会社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1" i="0" u="none" strike="noStrike" dirty="0">
                          <a:latin typeface="新宋体" panose="02010609030101010101" charset="-122"/>
                        </a:rPr>
                        <a:t>機型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1" i="0" u="none" strike="noStrike" dirty="0">
                          <a:latin typeface="新宋体" panose="02010609030101010101" charset="-122"/>
                        </a:rPr>
                        <a:t>加工精度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1" i="0" u="none" strike="noStrike" dirty="0">
                          <a:latin typeface="新宋体" panose="02010609030101010101" charset="-122"/>
                        </a:rPr>
                        <a:t>機器数量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600" b="1" i="0" u="none" strike="noStrike">
                          <a:latin typeface="新宋体" panose="02010609030101010101" charset="-122"/>
                        </a:rPr>
                        <a:t>加工可能サイズ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600" b="1" i="0" u="none" strike="noStrike" dirty="0">
                          <a:latin typeface="新宋体" panose="02010609030101010101" charset="-122"/>
                        </a:rPr>
                        <a:t>加工ストローク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9455"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zh-CN" sz="1400" b="0" i="0" u="none" strike="noStrike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研磨機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0" i="0" u="none" strike="noStrike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台湾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0" i="0" u="none" strike="noStrike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宇青</a:t>
                      </a:r>
                      <a:r>
                        <a:rPr lang="en-US" altLang="zh-CN" sz="1400" b="0" i="0" u="none" strike="noStrike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/</a:t>
                      </a:r>
                      <a:r>
                        <a:rPr lang="zh-CN" altLang="en-US" sz="14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旺磐</a:t>
                      </a:r>
                      <a:endParaRPr lang="en-US" altLang="zh-CN" sz="1400" b="0" i="0" u="none" strike="noStrike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614/</a:t>
                      </a:r>
                      <a:r>
                        <a:rPr lang="en-US" altLang="zh-CN" sz="1400" dirty="0"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618</a:t>
                      </a:r>
                      <a:endParaRPr lang="en-US" altLang="zh-CN" sz="1400" b="0" i="0" u="none" strike="noStrike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0.001mm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0.1</a:t>
                      </a:r>
                      <a:r>
                        <a:rPr lang="ja-JP" altLang="en-US" sz="1400" b="0" i="0" u="none" strike="noStrike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～</a:t>
                      </a:r>
                      <a:r>
                        <a:rPr lang="en-US" sz="1400" b="0" i="0" u="none" strike="noStrike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240mm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177</a:t>
                      </a:r>
                      <a:r>
                        <a:rPr lang="ja-JP" altLang="en-US" sz="1400" b="0" i="0" u="none" strike="noStrike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～</a:t>
                      </a:r>
                      <a:r>
                        <a:rPr lang="en-US" altLang="zh-CN" sz="1400" b="0" i="0" u="none" strike="noStrike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240</a:t>
                      </a:r>
                      <a:r>
                        <a:rPr lang="en-US" sz="1400" dirty="0"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mm</a:t>
                      </a:r>
                      <a:endParaRPr lang="en-US" altLang="zh-CN" sz="1400" b="0" i="0" u="none" strike="noStrike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8820"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zh-CN" sz="1400" b="0" i="0" u="none" strike="noStrike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放電加工機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0" i="0" u="none" strike="noStrike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日本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Sodick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AD30Ls/AQ35L/AM3L/AD32LS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0.002~0.003mm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170*270*100</a:t>
                      </a:r>
                      <a:r>
                        <a:rPr lang="en-US" sz="1400" dirty="0"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mm</a:t>
                      </a:r>
                      <a:endParaRPr lang="en-US" altLang="zh-CN" sz="1400" b="0" i="0" u="none" strike="noStrike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200*320</a:t>
                      </a:r>
                      <a:r>
                        <a:rPr lang="en-US" sz="1400" dirty="0"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mm</a:t>
                      </a:r>
                      <a:endParaRPr lang="en-US" altLang="zh-CN" sz="1400" b="0" i="0" u="none" strike="noStrike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1945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400" b="0" i="0" u="none" strike="noStrike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</a:t>
                      </a:r>
                      <a:r>
                        <a:rPr lang="ja-JP" altLang="en-US" sz="1400" b="0" i="0" u="none" strike="noStrike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軸高速マシニングセンター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0" i="0" u="none" strike="noStrike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日本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FANUC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A-D14M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0.001mm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450*350*300</a:t>
                      </a:r>
                      <a:r>
                        <a:rPr lang="en-US" sz="1400" dirty="0"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mm</a:t>
                      </a:r>
                      <a:endParaRPr lang="en-US" altLang="zh-CN" sz="1400" b="0" i="0" u="none" strike="noStrike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500</a:t>
                      </a:r>
                      <a:r>
                        <a:rPr lang="en-US" altLang="zh-CN" sz="1400"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*</a:t>
                      </a:r>
                      <a:r>
                        <a:rPr lang="en-US" altLang="zh-CN" sz="1400" b="0" i="0" u="none" strike="noStrike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400</a:t>
                      </a:r>
                      <a:r>
                        <a:rPr lang="en-US" altLang="zh-CN" sz="1400"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*</a:t>
                      </a:r>
                      <a:r>
                        <a:rPr lang="en-US" altLang="zh-CN" sz="1400" b="0" i="0" u="none" strike="noStrike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330</a:t>
                      </a:r>
                      <a:r>
                        <a:rPr lang="en-US" sz="1400" dirty="0"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mm</a:t>
                      </a:r>
                      <a:endParaRPr lang="en-US" altLang="zh-CN" sz="1400" b="0" i="0" u="none" strike="noStrike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1882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400" dirty="0"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3</a:t>
                      </a:r>
                      <a:r>
                        <a:rPr lang="ja-JP" altLang="en-US" sz="1400" dirty="0"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軸高速マシニングセンター</a:t>
                      </a:r>
                      <a:endParaRPr lang="ja-JP" altLang="en-US" sz="1400" b="0" i="0" u="none" strike="noStrike" dirty="0">
                        <a:latin typeface="宋体" panose="02010600030101010101" pitchFamily="2" charset="-122"/>
                        <a:ea typeface="宋体" panose="02010600030101010101" pitchFamily="2" charset="-122"/>
                        <a:sym typeface="+mn-e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0" i="0" u="none" strike="noStrike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中国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0" i="0" u="none" strike="noStrike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精雕</a:t>
                      </a:r>
                      <a:r>
                        <a:rPr lang="en-US" altLang="zh-CN" sz="1400" b="0" i="0" u="none" strike="noStrike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/</a:t>
                      </a:r>
                      <a:r>
                        <a:rPr lang="zh-CN" altLang="zh-CN" sz="1400" b="0" i="0" u="none" strike="noStrike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创新</a:t>
                      </a:r>
                      <a:r>
                        <a:rPr lang="ja-JP" altLang="zh-CN" sz="1400" b="0" i="0" u="none" strike="noStrike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　</a:t>
                      </a:r>
                      <a:r>
                        <a:rPr lang="zh-CN" altLang="zh-CN" sz="1400" b="0" i="0" u="none" strike="noStrike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精艺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600A13S</a:t>
                      </a:r>
                      <a:endParaRPr lang="en-US" sz="1400" b="0" i="0" u="none" strike="noStrike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sym typeface="+mn-e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0.003~0.005mm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450*350*300</a:t>
                      </a:r>
                      <a:r>
                        <a:rPr lang="en-US" sz="1400" dirty="0"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mm</a:t>
                      </a:r>
                      <a:endParaRPr lang="en-US" altLang="zh-CN" sz="1400" b="0" i="0" u="none" strike="noStrike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500</a:t>
                      </a:r>
                      <a:r>
                        <a:rPr lang="en-US" altLang="zh-CN" sz="1400"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*</a:t>
                      </a:r>
                      <a:r>
                        <a:rPr lang="en-US" altLang="zh-CN" sz="1400" b="0" i="0" u="none" strike="noStrike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400</a:t>
                      </a:r>
                      <a:r>
                        <a:rPr lang="en-US" altLang="zh-CN" sz="1400"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*</a:t>
                      </a:r>
                      <a:r>
                        <a:rPr lang="en-US" altLang="zh-CN" sz="1400" b="0" i="0" u="none" strike="noStrike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330</a:t>
                      </a:r>
                      <a:r>
                        <a:rPr lang="en-US" sz="1400" dirty="0"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mm</a:t>
                      </a:r>
                      <a:endParaRPr lang="en-US" altLang="zh-CN" sz="1400" b="0" i="0" u="none" strike="noStrike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18185"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400" b="0" i="0" u="none" strike="noStrike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ワイヤーカット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0" i="0" u="none" strike="noStrike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日本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err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Sodick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AQ327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0.002mm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450*300*270</a:t>
                      </a:r>
                      <a:r>
                        <a:rPr lang="en-US" sz="1400" dirty="0"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mm</a:t>
                      </a:r>
                      <a:endParaRPr lang="en-US" altLang="zh-CN" sz="1400" b="0" i="0" u="none" strike="noStrike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500</a:t>
                      </a:r>
                      <a:r>
                        <a:rPr lang="en-US" altLang="zh-CN" sz="1400"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*</a:t>
                      </a:r>
                      <a:r>
                        <a:rPr lang="en-US" altLang="zh-CN" sz="1400" b="0" i="0" u="none" strike="noStrike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350</a:t>
                      </a:r>
                      <a:r>
                        <a:rPr lang="en-US" altLang="zh-CN" sz="1400"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*</a:t>
                      </a:r>
                      <a:r>
                        <a:rPr lang="en-US" altLang="zh-CN" sz="1400" b="0" i="0" u="none" strike="noStrike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300</a:t>
                      </a:r>
                      <a:r>
                        <a:rPr lang="en-US" sz="1400" dirty="0"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mm</a:t>
                      </a:r>
                      <a:endParaRPr lang="en-US" altLang="zh-CN" sz="1400" b="0" i="0" u="none" strike="noStrike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19455"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400" b="0" i="0" u="none" strike="noStrike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パンチャー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0" i="0" u="none" strike="noStrike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中国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敬群</a:t>
                      </a:r>
                      <a:endParaRPr lang="zh-CN" altLang="en-US" sz="1400" b="0" i="0" u="none" strike="noStrike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sym typeface="+mn-e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国产宝马</a:t>
                      </a:r>
                      <a:endParaRPr lang="zh-CN" altLang="en-US" sz="1400" b="0" i="0" u="none" strike="noStrike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sym typeface="+mn-e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0.05mm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180*280</a:t>
                      </a:r>
                      <a:r>
                        <a:rPr lang="en-US" sz="1400" dirty="0"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mm</a:t>
                      </a:r>
                      <a:endParaRPr lang="en-US" altLang="zh-CN" sz="1400" b="0" i="0" u="none" strike="noStrike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200</a:t>
                      </a:r>
                      <a:r>
                        <a:rPr lang="ja-JP" altLang="en-US" sz="1400" b="0" i="0" u="none" strike="noStrike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～</a:t>
                      </a:r>
                      <a:r>
                        <a:rPr lang="en-US" altLang="zh-CN" sz="1400" b="0" i="0" u="none" strike="noStrike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300</a:t>
                      </a:r>
                      <a:r>
                        <a:rPr lang="en-US" sz="1400" dirty="0"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mm</a:t>
                      </a:r>
                      <a:endParaRPr lang="en-US" altLang="zh-CN" sz="1400" b="0" i="0" u="none" strike="noStrike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>
    <p:fade/>
  </p:transition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Office 主题">
  <a:themeElements>
    <a:clrScheme name="Office 主题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Office 主题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FFFFFF"/>
        </a:accent3>
        <a:accent4>
          <a:srgbClr val="000000"/>
        </a:accent4>
        <a:accent5>
          <a:srgbClr val="B5CBE7"/>
        </a:accent5>
        <a:accent6>
          <a:srgbClr val="D7712B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主题">
  <a:themeElements>
    <a:clrScheme name="流畅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3_Office 主题">
      <a:majorFont>
        <a:latin typeface="Calibri Light"/>
        <a:ea typeface="宋体"/>
        <a:cs typeface=""/>
      </a:majorFont>
      <a:minorFont>
        <a:latin typeface="Calibri"/>
        <a:ea typeface="宋体"/>
        <a:cs typeface=""/>
      </a:minorFont>
    </a:fontScheme>
    <a:fmtScheme name="龙腾四海">
      <a:fillStyleLst>
        <a:solidFill>
          <a:schemeClr val="phClr">
            <a:tint val="100000"/>
            <a:shade val="100000"/>
            <a:hueMod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hueMod val="100000"/>
                <a:satMod val="250000"/>
              </a:schemeClr>
            </a:gs>
            <a:gs pos="75000">
              <a:schemeClr val="phClr">
                <a:tint val="80000"/>
                <a:shade val="100000"/>
                <a:hueMod val="100000"/>
                <a:satMod val="375000"/>
              </a:schemeClr>
            </a:gs>
            <a:gs pos="100000">
              <a:schemeClr val="phClr">
                <a:tint val="50000"/>
                <a:shade val="100000"/>
                <a:hueMod val="100000"/>
                <a:satMod val="5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100000"/>
                <a:shade val="50000"/>
                <a:hueMod val="100000"/>
                <a:satMod val="100000"/>
              </a:schemeClr>
              <a:schemeClr val="phClr">
                <a:tint val="100000"/>
                <a:shade val="75000"/>
                <a:hueMod val="100000"/>
                <a:satMod val="100000"/>
              </a:schemeClr>
            </a:duotone>
          </a:blip>
          <a:tile tx="0" ty="0" sx="50000" sy="50000" flip="none" algn="ctr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>
              <a:schemeClr val="phClr">
                <a:tint val="100000"/>
                <a:shade val="100000"/>
                <a:hueMod val="100000"/>
                <a:satMod val="100000"/>
              </a:schemeClr>
            </a:glow>
          </a:effectLst>
        </a:effectStyle>
        <a:effectStyle>
          <a:effectLst>
            <a:glow>
              <a:schemeClr val="phClr">
                <a:tint val="100000"/>
                <a:shade val="100000"/>
                <a:hueMod val="100000"/>
                <a:satMod val="100000"/>
              </a:schemeClr>
            </a:glow>
          </a:effectLst>
          <a:scene3d>
            <a:camera prst="orthographicFront" fov="0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2700" h="12700" prst="relaxedInset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glow>
              <a:schemeClr val="phClr">
                <a:tint val="100000"/>
                <a:shade val="100000"/>
                <a:hueMod val="100000"/>
                <a:satMod val="100000"/>
              </a:schemeClr>
            </a:glow>
            <a:outerShdw blurRad="44450" dist="50800" dir="3300000" sx="99000" sy="99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contrasting" dir="tl">
              <a:rot lat="0" lon="0" rev="14220000"/>
            </a:lightRig>
          </a:scene3d>
          <a:sp3d prstMaterial="dkEdge">
            <a:bevelT w="63500" h="63500"/>
            <a:bevelB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>
            <a:alpha val="0"/>
          </a:schemeClr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rtlCol="0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3_Office 主题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FFFFFF"/>
        </a:accent3>
        <a:accent4>
          <a:srgbClr val="000000"/>
        </a:accent4>
        <a:accent5>
          <a:srgbClr val="B5CBE7"/>
        </a:accent5>
        <a:accent6>
          <a:srgbClr val="D7712B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平衡">
  <a:themeElements>
    <a:clrScheme name="平衡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平衡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平衡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826</Words>
  <Application>Microsoft Office PowerPoint</Application>
  <PresentationFormat>宽屏</PresentationFormat>
  <Paragraphs>212</Paragraphs>
  <Slides>22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20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22</vt:i4>
      </vt:variant>
    </vt:vector>
  </HeadingPairs>
  <TitlesOfParts>
    <vt:vector size="45" baseType="lpstr">
      <vt:lpstr>Arial Unicode MS</vt:lpstr>
      <vt:lpstr>Liberation Sans</vt:lpstr>
      <vt:lpstr>Malgun Gothic</vt:lpstr>
      <vt:lpstr>MS Mincho</vt:lpstr>
      <vt:lpstr>MS PGothic</vt:lpstr>
      <vt:lpstr>华文楷体</vt:lpstr>
      <vt:lpstr>宋体</vt:lpstr>
      <vt:lpstr>微软雅黑</vt:lpstr>
      <vt:lpstr>新宋体</vt:lpstr>
      <vt:lpstr>Arial</vt:lpstr>
      <vt:lpstr>Calibri</vt:lpstr>
      <vt:lpstr>Calibri Light</vt:lpstr>
      <vt:lpstr>Franklin Gothic Book</vt:lpstr>
      <vt:lpstr>Georgia</vt:lpstr>
      <vt:lpstr>Impact</vt:lpstr>
      <vt:lpstr>Perpetua</vt:lpstr>
      <vt:lpstr>Segoe UI</vt:lpstr>
      <vt:lpstr>Tahoma</vt:lpstr>
      <vt:lpstr>Wingdings</vt:lpstr>
      <vt:lpstr>Wingdings 2</vt:lpstr>
      <vt:lpstr>Office 主题</vt:lpstr>
      <vt:lpstr>3_Office 主题</vt:lpstr>
      <vt:lpstr>平衡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Administrator</cp:lastModifiedBy>
  <cp:revision>857</cp:revision>
  <dcterms:created xsi:type="dcterms:W3CDTF">2014-06-29T11:45:00Z</dcterms:created>
  <dcterms:modified xsi:type="dcterms:W3CDTF">2021-05-29T06:48:17Z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2052-10.1.0.7469</vt:lpwstr>
  </property>
</Properties>
</file>