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66"/>
  </p:normalViewPr>
  <p:slideViewPr>
    <p:cSldViewPr snapToGrid="0" snapToObjects="1">
      <p:cViewPr varScale="1">
        <p:scale>
          <a:sx n="107" d="100"/>
          <a:sy n="107" d="100"/>
        </p:scale>
        <p:origin x="11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48654D-55CC-2F45-A9B1-69B7D4257C5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94F347A-4C99-334A-9CC4-A4A1F73A9D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6015C16-5305-F441-A363-DA1D6490C331}"/>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5" name="フッター プレースホルダー 4">
            <a:extLst>
              <a:ext uri="{FF2B5EF4-FFF2-40B4-BE49-F238E27FC236}">
                <a16:creationId xmlns:a16="http://schemas.microsoft.com/office/drawing/2014/main" id="{B82E30B3-9397-9547-ACA0-B26FCE194B0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5E03DED-FA71-7C4F-8A85-01B5A06A059A}"/>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3720216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A836F8-76D0-DA4B-83D3-496DB6FB1B1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022DBFF-CF8F-E64E-9895-5EC7D342AE85}"/>
              </a:ext>
            </a:extLst>
          </p:cNvPr>
          <p:cNvSpPr>
            <a:spLocks noGrp="1"/>
          </p:cNvSpPr>
          <p:nvPr>
            <p:ph type="body" orient="vert" idx="1"/>
          </p:nvPr>
        </p:nvSpPr>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CF6157-82F8-AB40-B4BC-207F5A229AA7}"/>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5" name="フッター プレースホルダー 4">
            <a:extLst>
              <a:ext uri="{FF2B5EF4-FFF2-40B4-BE49-F238E27FC236}">
                <a16:creationId xmlns:a16="http://schemas.microsoft.com/office/drawing/2014/main" id="{ABA3583F-D52F-AE46-944B-8C9E954F0A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5FF3C92-35E9-624A-B854-32D871BDCB71}"/>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3860641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6DF66A8-C9F5-7B4F-B249-8082938DCC4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A8FA5FB-AF4B-C048-A608-9AD0101CC9B0}"/>
              </a:ext>
            </a:extLst>
          </p:cNvPr>
          <p:cNvSpPr>
            <a:spLocks noGrp="1"/>
          </p:cNvSpPr>
          <p:nvPr>
            <p:ph type="body" orient="vert" idx="1"/>
          </p:nvPr>
        </p:nvSpPr>
        <p:spPr>
          <a:xfrm>
            <a:off x="838200" y="365125"/>
            <a:ext cx="7734300" cy="5811838"/>
          </a:xfrm>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5B674D4-4B8F-7F43-AC94-19C090351831}"/>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5" name="フッター プレースホルダー 4">
            <a:extLst>
              <a:ext uri="{FF2B5EF4-FFF2-40B4-BE49-F238E27FC236}">
                <a16:creationId xmlns:a16="http://schemas.microsoft.com/office/drawing/2014/main" id="{9B6A8C3E-97A7-2B44-8FAF-4D6696CA1F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A0F055-D41D-A347-A838-765FCF7F10BC}"/>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88630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527527-7347-EF4F-99D6-CE747B4D476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98FC4C1-7218-AE4D-A264-B82164A46A59}"/>
              </a:ext>
            </a:extLst>
          </p:cNvPr>
          <p:cNvSpPr>
            <a:spLocks noGrp="1"/>
          </p:cNvSpPr>
          <p:nvPr>
            <p:ph idx="1"/>
          </p:nvPr>
        </p:nvSpPr>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275CE6B-79E3-AB45-8887-2FCC4E569F54}"/>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5" name="フッター プレースホルダー 4">
            <a:extLst>
              <a:ext uri="{FF2B5EF4-FFF2-40B4-BE49-F238E27FC236}">
                <a16:creationId xmlns:a16="http://schemas.microsoft.com/office/drawing/2014/main" id="{643F3196-7237-484C-ACD1-6FA1AC985DC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F9A86D-14E8-F442-A227-A0EE37EBAC47}"/>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135574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1803C5-1349-CE4C-A9FF-0FFD0C504A7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185E542-EE17-1246-A8FE-246D55D50B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74F465-7D50-E641-9684-D49E35C0657E}"/>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5" name="フッター プレースホルダー 4">
            <a:extLst>
              <a:ext uri="{FF2B5EF4-FFF2-40B4-BE49-F238E27FC236}">
                <a16:creationId xmlns:a16="http://schemas.microsoft.com/office/drawing/2014/main" id="{C8D5E471-3B05-624B-9181-34009A12CA4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4E905C-C9BB-E043-B934-1D33321EB5CA}"/>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1050737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FD6745-DAE0-F64F-9CDF-2E6E5A76057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8B86107-4A7D-134C-BB5B-ED83D2159F29}"/>
              </a:ext>
            </a:extLst>
          </p:cNvPr>
          <p:cNvSpPr>
            <a:spLocks noGrp="1"/>
          </p:cNvSpPr>
          <p:nvPr>
            <p:ph sz="half" idx="1"/>
          </p:nvPr>
        </p:nvSpPr>
        <p:spPr>
          <a:xfrm>
            <a:off x="838200" y="1825625"/>
            <a:ext cx="518160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CCFFAA4-0000-6042-B999-C668CEECB22C}"/>
              </a:ext>
            </a:extLst>
          </p:cNvPr>
          <p:cNvSpPr>
            <a:spLocks noGrp="1"/>
          </p:cNvSpPr>
          <p:nvPr>
            <p:ph sz="half" idx="2"/>
          </p:nvPr>
        </p:nvSpPr>
        <p:spPr>
          <a:xfrm>
            <a:off x="6172200" y="1825625"/>
            <a:ext cx="518160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F7160A1-7048-6641-A57E-7CB8812C4560}"/>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6" name="フッター プレースホルダー 5">
            <a:extLst>
              <a:ext uri="{FF2B5EF4-FFF2-40B4-BE49-F238E27FC236}">
                <a16:creationId xmlns:a16="http://schemas.microsoft.com/office/drawing/2014/main" id="{895D2D4C-E865-AA4E-99B8-3943278C33B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B0B900B-D088-4546-96EF-D119E9D48B5E}"/>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3508596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35810-F760-4F4B-A34A-FABE4837BFC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03684E4-E160-B247-84D5-CF5349838A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1A7CA26-9C46-BF4E-B546-639E3064DBDB}"/>
              </a:ext>
            </a:extLst>
          </p:cNvPr>
          <p:cNvSpPr>
            <a:spLocks noGrp="1"/>
          </p:cNvSpPr>
          <p:nvPr>
            <p:ph sz="half" idx="2"/>
          </p:nvPr>
        </p:nvSpPr>
        <p:spPr>
          <a:xfrm>
            <a:off x="839788" y="2505075"/>
            <a:ext cx="5157787"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D5E0E62-8AB5-4F43-A3DE-CE03C10D12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コンテンツ プレースホルダー 5">
            <a:extLst>
              <a:ext uri="{FF2B5EF4-FFF2-40B4-BE49-F238E27FC236}">
                <a16:creationId xmlns:a16="http://schemas.microsoft.com/office/drawing/2014/main" id="{6B9377FF-819C-A04B-BB0B-C79CE25554C5}"/>
              </a:ext>
            </a:extLst>
          </p:cNvPr>
          <p:cNvSpPr>
            <a:spLocks noGrp="1"/>
          </p:cNvSpPr>
          <p:nvPr>
            <p:ph sz="quarter" idx="4"/>
          </p:nvPr>
        </p:nvSpPr>
        <p:spPr>
          <a:xfrm>
            <a:off x="6172200" y="2505075"/>
            <a:ext cx="5183188"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15B7A76-734D-2647-9BF7-FE13C28953D2}"/>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8" name="フッター プレースホルダー 7">
            <a:extLst>
              <a:ext uri="{FF2B5EF4-FFF2-40B4-BE49-F238E27FC236}">
                <a16:creationId xmlns:a16="http://schemas.microsoft.com/office/drawing/2014/main" id="{F5C7C17E-14EB-8945-ABCC-1A2EF364969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D6B1EE0-FA0E-E84F-A760-2C446216BC36}"/>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781535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E7D134-698F-AB42-BF99-8668F765F45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1802BF8-95AF-0F4E-A7FF-E76D9DDE8DFF}"/>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4" name="フッター プレースホルダー 3">
            <a:extLst>
              <a:ext uri="{FF2B5EF4-FFF2-40B4-BE49-F238E27FC236}">
                <a16:creationId xmlns:a16="http://schemas.microsoft.com/office/drawing/2014/main" id="{25452FD1-D584-9848-A8C6-60EA736BCDE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CE9CBFB-E8C0-904E-8524-F08A4407B541}"/>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4097944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81AC972-99E8-2949-B034-B1766B17326F}"/>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3" name="フッター プレースホルダー 2">
            <a:extLst>
              <a:ext uri="{FF2B5EF4-FFF2-40B4-BE49-F238E27FC236}">
                <a16:creationId xmlns:a16="http://schemas.microsoft.com/office/drawing/2014/main" id="{CEA1DC92-34EB-D547-BC9A-8EC319C36E8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4340D87-8A57-A841-8B82-7BAD249D36ED}"/>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3351981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3775E8-1460-954D-AEDF-4B36358DAA9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69C7A19-C1BB-1C43-906B-2830B1C940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B3E6781-2CF5-0441-96DE-CD143A2187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DBD3A1C-873B-6C4E-BC1B-4EC10E97B4F1}"/>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6" name="フッター プレースホルダー 5">
            <a:extLst>
              <a:ext uri="{FF2B5EF4-FFF2-40B4-BE49-F238E27FC236}">
                <a16:creationId xmlns:a16="http://schemas.microsoft.com/office/drawing/2014/main" id="{D25F6979-F8E8-5049-AD32-920A1D8554C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4EAE4B3-F955-1B41-8873-07C7C3E644EF}"/>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557961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8ADCF8-1475-8949-9190-4B2CC502117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1207BEB-C1D6-F345-8CBF-6F791AA88B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2158627-F858-464E-82F5-679AA50648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EDB8173-9E5E-F44F-961F-92EB1ECCBAF9}"/>
              </a:ext>
            </a:extLst>
          </p:cNvPr>
          <p:cNvSpPr>
            <a:spLocks noGrp="1"/>
          </p:cNvSpPr>
          <p:nvPr>
            <p:ph type="dt" sz="half" idx="10"/>
          </p:nvPr>
        </p:nvSpPr>
        <p:spPr/>
        <p:txBody>
          <a:bodyPr/>
          <a:lstStyle/>
          <a:p>
            <a:fld id="{1D397A03-BD2C-7445-8E4F-792F4B13F162}" type="datetimeFigureOut">
              <a:rPr kumimoji="1" lang="ja-JP" altLang="en-US" smtClean="0"/>
              <a:t>2020/12/2</a:t>
            </a:fld>
            <a:endParaRPr kumimoji="1" lang="ja-JP" altLang="en-US"/>
          </a:p>
        </p:txBody>
      </p:sp>
      <p:sp>
        <p:nvSpPr>
          <p:cNvPr id="6" name="フッター プレースホルダー 5">
            <a:extLst>
              <a:ext uri="{FF2B5EF4-FFF2-40B4-BE49-F238E27FC236}">
                <a16:creationId xmlns:a16="http://schemas.microsoft.com/office/drawing/2014/main" id="{C2252653-7447-1940-A038-C3BFFB04EA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D0495D-6ACF-8947-9A6B-A57C6420EC6E}"/>
              </a:ext>
            </a:extLst>
          </p:cNvPr>
          <p:cNvSpPr>
            <a:spLocks noGrp="1"/>
          </p:cNvSpPr>
          <p:nvPr>
            <p:ph type="sldNum" sz="quarter" idx="12"/>
          </p:nvPr>
        </p:nvSpPr>
        <p:spPr/>
        <p:txBody>
          <a:body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1445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66A97E3-E9D7-404B-B698-978C4B7FF4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06A1C1-F875-B74E-88F9-BA886B96B8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7A865A4-11FA-214D-B3C7-82DB3AEA7C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397A03-BD2C-7445-8E4F-792F4B13F162}" type="datetimeFigureOut">
              <a:rPr kumimoji="1" lang="ja-JP" altLang="en-US" smtClean="0"/>
              <a:t>2020/12/2</a:t>
            </a:fld>
            <a:endParaRPr kumimoji="1" lang="ja-JP" altLang="en-US"/>
          </a:p>
        </p:txBody>
      </p:sp>
      <p:sp>
        <p:nvSpPr>
          <p:cNvPr id="5" name="フッター プレースホルダー 4">
            <a:extLst>
              <a:ext uri="{FF2B5EF4-FFF2-40B4-BE49-F238E27FC236}">
                <a16:creationId xmlns:a16="http://schemas.microsoft.com/office/drawing/2014/main" id="{C08C642F-72CB-C243-8399-3F1D667CD2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AAD7BB6-EBEB-2F4C-A138-F1488874EB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B440C-0FEB-B44C-B0FC-70D1E6AE6B3E}" type="slidenum">
              <a:rPr kumimoji="1" lang="ja-JP" altLang="en-US" smtClean="0"/>
              <a:t>‹#›</a:t>
            </a:fld>
            <a:endParaRPr kumimoji="1" lang="ja-JP" altLang="en-US"/>
          </a:p>
        </p:txBody>
      </p:sp>
    </p:spTree>
    <p:extLst>
      <p:ext uri="{BB962C8B-B14F-4D97-AF65-F5344CB8AC3E}">
        <p14:creationId xmlns:p14="http://schemas.microsoft.com/office/powerpoint/2010/main" val="2842157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4D7C951-C214-0E4C-A2A6-1D67CA0D88D3}"/>
              </a:ext>
            </a:extLst>
          </p:cNvPr>
          <p:cNvSpPr txBox="1"/>
          <p:nvPr/>
        </p:nvSpPr>
        <p:spPr>
          <a:xfrm>
            <a:off x="187891" y="200416"/>
            <a:ext cx="4070959" cy="369332"/>
          </a:xfrm>
          <a:prstGeom prst="rect">
            <a:avLst/>
          </a:prstGeom>
          <a:noFill/>
        </p:spPr>
        <p:txBody>
          <a:bodyPr wrap="square" rtlCol="0">
            <a:spAutoFit/>
          </a:bodyPr>
          <a:lstStyle/>
          <a:p>
            <a:r>
              <a:rPr kumimoji="1" lang="ja-JP" altLang="en-US" b="1">
                <a:latin typeface="Meiryo UI" panose="020B0604030504040204" pitchFamily="34" charset="-128"/>
                <a:ea typeface="Meiryo UI" panose="020B0604030504040204" pitchFamily="34" charset="-128"/>
              </a:rPr>
              <a:t>株式会社</a:t>
            </a:r>
            <a:r>
              <a:rPr kumimoji="1" lang="en-US" altLang="ja-JP" b="1" dirty="0">
                <a:latin typeface="Meiryo UI" panose="020B0604030504040204" pitchFamily="34" charset="-128"/>
                <a:ea typeface="Meiryo UI" panose="020B0604030504040204" pitchFamily="34" charset="-128"/>
              </a:rPr>
              <a:t>KCC</a:t>
            </a:r>
            <a:r>
              <a:rPr kumimoji="1" lang="ja-JP" altLang="en-US" b="1">
                <a:latin typeface="Meiryo UI" panose="020B0604030504040204" pitchFamily="34" charset="-128"/>
                <a:ea typeface="Meiryo UI" panose="020B0604030504040204" pitchFamily="34" charset="-128"/>
              </a:rPr>
              <a:t> </a:t>
            </a:r>
            <a:r>
              <a:rPr lang="en-US" altLang="ja-JP" b="1" dirty="0">
                <a:latin typeface="Meiryo UI" panose="020B0604030504040204" pitchFamily="34" charset="-128"/>
                <a:ea typeface="Meiryo UI" panose="020B0604030504040204" pitchFamily="34" charset="-128"/>
              </a:rPr>
              <a:t>Japan</a:t>
            </a:r>
            <a:r>
              <a:rPr kumimoji="1" lang="ja-JP" altLang="en-US" b="1">
                <a:latin typeface="Meiryo UI" panose="020B0604030504040204" pitchFamily="34" charset="-128"/>
                <a:ea typeface="Meiryo UI" panose="020B0604030504040204" pitchFamily="34" charset="-128"/>
              </a:rPr>
              <a:t>について</a:t>
            </a:r>
          </a:p>
        </p:txBody>
      </p:sp>
      <p:cxnSp>
        <p:nvCxnSpPr>
          <p:cNvPr id="6" name="直線コネクタ 5">
            <a:extLst>
              <a:ext uri="{FF2B5EF4-FFF2-40B4-BE49-F238E27FC236}">
                <a16:creationId xmlns:a16="http://schemas.microsoft.com/office/drawing/2014/main" id="{E09845EF-4268-D745-84F0-CDA146319D65}"/>
              </a:ext>
            </a:extLst>
          </p:cNvPr>
          <p:cNvCxnSpPr>
            <a:cxnSpLocks/>
          </p:cNvCxnSpPr>
          <p:nvPr/>
        </p:nvCxnSpPr>
        <p:spPr>
          <a:xfrm>
            <a:off x="158474" y="536855"/>
            <a:ext cx="115909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1311CD06-E475-884B-8346-105A37A373D3}"/>
              </a:ext>
            </a:extLst>
          </p:cNvPr>
          <p:cNvSpPr txBox="1"/>
          <p:nvPr/>
        </p:nvSpPr>
        <p:spPr>
          <a:xfrm>
            <a:off x="505119" y="2661058"/>
            <a:ext cx="11244295" cy="584775"/>
          </a:xfrm>
          <a:prstGeom prst="rect">
            <a:avLst/>
          </a:prstGeom>
          <a:noFill/>
        </p:spPr>
        <p:txBody>
          <a:bodyPr wrap="square" rtlCol="0">
            <a:spAutoFit/>
          </a:bodyPr>
          <a:lstStyle/>
          <a:p>
            <a:pPr algn="ctr"/>
            <a:r>
              <a:rPr kumimoji="1" lang="ja-JP" altLang="en-US" sz="1600">
                <a:latin typeface="Meiryo UI" panose="020B0604030504040204" pitchFamily="34" charset="-128"/>
                <a:ea typeface="Meiryo UI" panose="020B0604030504040204" pitchFamily="34" charset="-128"/>
              </a:rPr>
              <a:t>弊社がクライアント様よりいただいたお見積もりを中国のメーカーに発注いたします。</a:t>
            </a:r>
            <a:endParaRPr kumimoji="1" lang="en-US" altLang="ja-JP" sz="1600" dirty="0">
              <a:latin typeface="Meiryo UI" panose="020B0604030504040204" pitchFamily="34" charset="-128"/>
              <a:ea typeface="Meiryo UI" panose="020B0604030504040204" pitchFamily="34" charset="-128"/>
            </a:endParaRPr>
          </a:p>
          <a:p>
            <a:pPr algn="ctr"/>
            <a:r>
              <a:rPr lang="ja-JP" altLang="en-US" sz="1600">
                <a:latin typeface="Meiryo UI" panose="020B0604030504040204" pitchFamily="34" charset="-128"/>
                <a:ea typeface="Meiryo UI" panose="020B0604030504040204" pitchFamily="34" charset="-128"/>
              </a:rPr>
              <a:t>部品を製作する上でのスムーズなお取り引き、中国メーカーとの交渉もすべて弊社が行います。</a:t>
            </a:r>
            <a:endParaRPr kumimoji="1" lang="en-US" altLang="ja-JP" sz="1600" dirty="0">
              <a:latin typeface="Meiryo UI" panose="020B0604030504040204" pitchFamily="34" charset="-128"/>
              <a:ea typeface="Meiryo UI" panose="020B0604030504040204" pitchFamily="34" charset="-128"/>
            </a:endParaRPr>
          </a:p>
        </p:txBody>
      </p:sp>
      <p:sp>
        <p:nvSpPr>
          <p:cNvPr id="11" name="テキスト ボックス 10">
            <a:extLst>
              <a:ext uri="{FF2B5EF4-FFF2-40B4-BE49-F238E27FC236}">
                <a16:creationId xmlns:a16="http://schemas.microsoft.com/office/drawing/2014/main" id="{FF7F2A04-4BEE-0742-9565-48F4E4C0A22A}"/>
              </a:ext>
            </a:extLst>
          </p:cNvPr>
          <p:cNvSpPr txBox="1"/>
          <p:nvPr/>
        </p:nvSpPr>
        <p:spPr>
          <a:xfrm>
            <a:off x="187891" y="616645"/>
            <a:ext cx="12209948" cy="584775"/>
          </a:xfrm>
          <a:prstGeom prst="rect">
            <a:avLst/>
          </a:prstGeom>
          <a:noFill/>
        </p:spPr>
        <p:txBody>
          <a:bodyPr wrap="square" rtlCol="0">
            <a:spAutoFit/>
          </a:bodyPr>
          <a:lstStyle/>
          <a:p>
            <a:r>
              <a:rPr kumimoji="1" lang="ja-JP" altLang="en-US" sz="1600">
                <a:latin typeface="Meiryo UI" panose="020B0604030504040204" pitchFamily="34" charset="-128"/>
                <a:ea typeface="Meiryo UI" panose="020B0604030504040204" pitchFamily="34" charset="-128"/>
              </a:rPr>
              <a:t>弊社は</a:t>
            </a:r>
            <a:r>
              <a:rPr kumimoji="1" lang="en-US" altLang="ja-JP" sz="1600" dirty="0">
                <a:latin typeface="Meiryo UI" panose="020B0604030504040204" pitchFamily="34" charset="-128"/>
                <a:ea typeface="Meiryo UI" panose="020B0604030504040204" pitchFamily="34" charset="-128"/>
              </a:rPr>
              <a:t>2010</a:t>
            </a:r>
            <a:r>
              <a:rPr kumimoji="1" lang="ja-JP" altLang="en-US" sz="1600">
                <a:latin typeface="Meiryo UI" panose="020B0604030504040204" pitchFamily="34" charset="-128"/>
                <a:ea typeface="Meiryo UI" panose="020B0604030504040204" pitchFamily="34" charset="-128"/>
              </a:rPr>
              <a:t>年に設立した輸出入仲介専門業者です。</a:t>
            </a:r>
            <a:endParaRPr kumimoji="1" lang="en-US" altLang="ja-JP" sz="1600" dirty="0">
              <a:latin typeface="Meiryo UI" panose="020B0604030504040204" pitchFamily="34" charset="-128"/>
              <a:ea typeface="Meiryo UI" panose="020B0604030504040204" pitchFamily="34" charset="-128"/>
            </a:endParaRPr>
          </a:p>
          <a:p>
            <a:r>
              <a:rPr lang="ja-JP" altLang="en-US" sz="1600">
                <a:latin typeface="Meiryo UI" panose="020B0604030504040204" pitchFamily="34" charset="-128"/>
                <a:ea typeface="Meiryo UI" panose="020B0604030504040204" pitchFamily="34" charset="-128"/>
              </a:rPr>
              <a:t>自動車の精密部品からプラスチックモデルの金型まで幅広くお問い合わせをいただいております。（主に米国）</a:t>
            </a:r>
            <a:endParaRPr kumimoji="1" lang="en-US" altLang="ja-JP" sz="1600" dirty="0">
              <a:latin typeface="Meiryo UI" panose="020B0604030504040204" pitchFamily="34" charset="-128"/>
              <a:ea typeface="Meiryo UI" panose="020B0604030504040204" pitchFamily="34" charset="-128"/>
            </a:endParaRPr>
          </a:p>
        </p:txBody>
      </p:sp>
      <p:sp>
        <p:nvSpPr>
          <p:cNvPr id="2" name="円/楕円 1">
            <a:extLst>
              <a:ext uri="{FF2B5EF4-FFF2-40B4-BE49-F238E27FC236}">
                <a16:creationId xmlns:a16="http://schemas.microsoft.com/office/drawing/2014/main" id="{0BCCDE34-92D1-5F4B-8A1A-23C66E955648}"/>
              </a:ext>
            </a:extLst>
          </p:cNvPr>
          <p:cNvSpPr/>
          <p:nvPr/>
        </p:nvSpPr>
        <p:spPr>
          <a:xfrm>
            <a:off x="4671045" y="1764889"/>
            <a:ext cx="2581525" cy="735504"/>
          </a:xfrm>
          <a:prstGeom prst="ellipse">
            <a:avLst/>
          </a:prstGeom>
          <a:noFill/>
          <a:ln w="3810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eiryo UI" panose="020B0604030504040204" pitchFamily="34" charset="-128"/>
                <a:ea typeface="Meiryo UI" panose="020B0604030504040204" pitchFamily="34" charset="-128"/>
              </a:rPr>
              <a:t>KCC</a:t>
            </a:r>
            <a:r>
              <a:rPr lang="ja-JP" altLang="en-US">
                <a:solidFill>
                  <a:schemeClr val="tx1"/>
                </a:solidFill>
                <a:latin typeface="Meiryo UI" panose="020B0604030504040204" pitchFamily="34" charset="-128"/>
                <a:ea typeface="Meiryo UI" panose="020B0604030504040204" pitchFamily="34" charset="-128"/>
              </a:rPr>
              <a:t> </a:t>
            </a:r>
            <a:r>
              <a:rPr lang="en-US" altLang="ja-JP" dirty="0">
                <a:solidFill>
                  <a:schemeClr val="tx1"/>
                </a:solidFill>
                <a:latin typeface="Meiryo UI" panose="020B0604030504040204" pitchFamily="34" charset="-128"/>
                <a:ea typeface="Meiryo UI" panose="020B0604030504040204" pitchFamily="34" charset="-128"/>
              </a:rPr>
              <a:t>Japan</a:t>
            </a:r>
          </a:p>
        </p:txBody>
      </p:sp>
      <p:sp>
        <p:nvSpPr>
          <p:cNvPr id="13" name="円/楕円 12">
            <a:extLst>
              <a:ext uri="{FF2B5EF4-FFF2-40B4-BE49-F238E27FC236}">
                <a16:creationId xmlns:a16="http://schemas.microsoft.com/office/drawing/2014/main" id="{E59B2D57-EC1C-E142-A7CC-BFF2FD246CE0}"/>
              </a:ext>
            </a:extLst>
          </p:cNvPr>
          <p:cNvSpPr/>
          <p:nvPr/>
        </p:nvSpPr>
        <p:spPr>
          <a:xfrm>
            <a:off x="8106380" y="1764889"/>
            <a:ext cx="2581525" cy="73550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Meiryo UI" panose="020B0604030504040204" pitchFamily="34" charset="-128"/>
                <a:ea typeface="Meiryo UI" panose="020B0604030504040204" pitchFamily="34" charset="-128"/>
              </a:rPr>
              <a:t>中国メーカー</a:t>
            </a:r>
            <a:endParaRPr lang="en-US" altLang="ja-JP" dirty="0">
              <a:solidFill>
                <a:schemeClr val="tx1"/>
              </a:solidFill>
              <a:latin typeface="Meiryo UI" panose="020B0604030504040204" pitchFamily="34" charset="-128"/>
              <a:ea typeface="Meiryo UI" panose="020B0604030504040204" pitchFamily="34" charset="-128"/>
            </a:endParaRPr>
          </a:p>
        </p:txBody>
      </p:sp>
      <p:sp>
        <p:nvSpPr>
          <p:cNvPr id="16" name="円/楕円 15">
            <a:extLst>
              <a:ext uri="{FF2B5EF4-FFF2-40B4-BE49-F238E27FC236}">
                <a16:creationId xmlns:a16="http://schemas.microsoft.com/office/drawing/2014/main" id="{86A6E8C8-2EE0-A540-8EE5-62D2362BAAC1}"/>
              </a:ext>
            </a:extLst>
          </p:cNvPr>
          <p:cNvSpPr/>
          <p:nvPr/>
        </p:nvSpPr>
        <p:spPr>
          <a:xfrm>
            <a:off x="1235710" y="1758314"/>
            <a:ext cx="2581525" cy="735504"/>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Meiryo UI" panose="020B0604030504040204" pitchFamily="34" charset="-128"/>
                <a:ea typeface="Meiryo UI" panose="020B0604030504040204" pitchFamily="34" charset="-128"/>
              </a:rPr>
              <a:t>クライアント様</a:t>
            </a:r>
            <a:endParaRPr lang="en-US" altLang="ja-JP" dirty="0">
              <a:solidFill>
                <a:schemeClr val="tx1"/>
              </a:solidFill>
              <a:latin typeface="Meiryo UI" panose="020B0604030504040204" pitchFamily="34" charset="-128"/>
              <a:ea typeface="Meiryo UI" panose="020B0604030504040204" pitchFamily="34" charset="-128"/>
            </a:endParaRPr>
          </a:p>
        </p:txBody>
      </p:sp>
      <p:cxnSp>
        <p:nvCxnSpPr>
          <p:cNvPr id="5" name="直線矢印コネクタ 4">
            <a:extLst>
              <a:ext uri="{FF2B5EF4-FFF2-40B4-BE49-F238E27FC236}">
                <a16:creationId xmlns:a16="http://schemas.microsoft.com/office/drawing/2014/main" id="{9EAE13AF-DEEB-A548-A29C-7047F5432B36}"/>
              </a:ext>
            </a:extLst>
          </p:cNvPr>
          <p:cNvCxnSpPr/>
          <p:nvPr/>
        </p:nvCxnSpPr>
        <p:spPr>
          <a:xfrm>
            <a:off x="3964019" y="2152097"/>
            <a:ext cx="589661"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A8723B7B-3FA2-9E45-9275-891CB8BCF3B4}"/>
              </a:ext>
            </a:extLst>
          </p:cNvPr>
          <p:cNvCxnSpPr/>
          <p:nvPr/>
        </p:nvCxnSpPr>
        <p:spPr>
          <a:xfrm>
            <a:off x="7408110" y="2138483"/>
            <a:ext cx="589661"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693CB86F-5019-8140-A6B8-257B649235B3}"/>
              </a:ext>
            </a:extLst>
          </p:cNvPr>
          <p:cNvSpPr txBox="1"/>
          <p:nvPr/>
        </p:nvSpPr>
        <p:spPr>
          <a:xfrm>
            <a:off x="187891" y="3347551"/>
            <a:ext cx="10192481" cy="369332"/>
          </a:xfrm>
          <a:prstGeom prst="rect">
            <a:avLst/>
          </a:prstGeom>
          <a:noFill/>
        </p:spPr>
        <p:txBody>
          <a:bodyPr wrap="square" rtlCol="0">
            <a:spAutoFit/>
          </a:bodyPr>
          <a:lstStyle/>
          <a:p>
            <a:r>
              <a:rPr lang="ja-JP" altLang="en-US" b="1">
                <a:latin typeface="Meiryo UI" panose="020B0604030504040204" pitchFamily="34" charset="-128"/>
                <a:ea typeface="Meiryo UI" panose="020B0604030504040204" pitchFamily="34" charset="-128"/>
              </a:rPr>
              <a:t>国際化している金型部品製作メーカーにおいて、海外でも取引のある弊社と取り組むメリット</a:t>
            </a:r>
            <a:endParaRPr lang="en-US" altLang="ja-JP" b="1" dirty="0">
              <a:latin typeface="Meiryo UI" panose="020B0604030504040204" pitchFamily="34" charset="-128"/>
              <a:ea typeface="Meiryo UI" panose="020B0604030504040204" pitchFamily="34" charset="-128"/>
            </a:endParaRPr>
          </a:p>
        </p:txBody>
      </p:sp>
      <p:cxnSp>
        <p:nvCxnSpPr>
          <p:cNvPr id="22" name="直線コネクタ 21">
            <a:extLst>
              <a:ext uri="{FF2B5EF4-FFF2-40B4-BE49-F238E27FC236}">
                <a16:creationId xmlns:a16="http://schemas.microsoft.com/office/drawing/2014/main" id="{A027100D-3BFD-3F41-A62E-14DC49BFA66F}"/>
              </a:ext>
            </a:extLst>
          </p:cNvPr>
          <p:cNvCxnSpPr>
            <a:cxnSpLocks/>
          </p:cNvCxnSpPr>
          <p:nvPr/>
        </p:nvCxnSpPr>
        <p:spPr>
          <a:xfrm>
            <a:off x="158474" y="3707740"/>
            <a:ext cx="115909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表 19">
            <a:extLst>
              <a:ext uri="{FF2B5EF4-FFF2-40B4-BE49-F238E27FC236}">
                <a16:creationId xmlns:a16="http://schemas.microsoft.com/office/drawing/2014/main" id="{0830BE00-FF7D-9648-A233-7C396EDC2197}"/>
              </a:ext>
            </a:extLst>
          </p:cNvPr>
          <p:cNvGraphicFramePr>
            <a:graphicFrameLocks noGrp="1"/>
          </p:cNvGraphicFramePr>
          <p:nvPr>
            <p:extLst>
              <p:ext uri="{D42A27DB-BD31-4B8C-83A1-F6EECF244321}">
                <p14:modId xmlns:p14="http://schemas.microsoft.com/office/powerpoint/2010/main" val="1602703826"/>
              </p:ext>
            </p:extLst>
          </p:nvPr>
        </p:nvGraphicFramePr>
        <p:xfrm>
          <a:off x="363254" y="3849794"/>
          <a:ext cx="11273424" cy="2011680"/>
        </p:xfrm>
        <a:graphic>
          <a:graphicData uri="http://schemas.openxmlformats.org/drawingml/2006/table">
            <a:tbl>
              <a:tblPr firstRow="1" bandRow="1">
                <a:tableStyleId>{7DF18680-E054-41AD-8BC1-D1AEF772440D}</a:tableStyleId>
              </a:tblPr>
              <a:tblGrid>
                <a:gridCol w="3757808">
                  <a:extLst>
                    <a:ext uri="{9D8B030D-6E8A-4147-A177-3AD203B41FA5}">
                      <a16:colId xmlns:a16="http://schemas.microsoft.com/office/drawing/2014/main" val="755666218"/>
                    </a:ext>
                  </a:extLst>
                </a:gridCol>
                <a:gridCol w="3757808">
                  <a:extLst>
                    <a:ext uri="{9D8B030D-6E8A-4147-A177-3AD203B41FA5}">
                      <a16:colId xmlns:a16="http://schemas.microsoft.com/office/drawing/2014/main" val="3877449442"/>
                    </a:ext>
                  </a:extLst>
                </a:gridCol>
                <a:gridCol w="3757808">
                  <a:extLst>
                    <a:ext uri="{9D8B030D-6E8A-4147-A177-3AD203B41FA5}">
                      <a16:colId xmlns:a16="http://schemas.microsoft.com/office/drawing/2014/main" val="3285193312"/>
                    </a:ext>
                  </a:extLst>
                </a:gridCol>
              </a:tblGrid>
              <a:tr h="313036">
                <a:tc>
                  <a:txBody>
                    <a:bodyPr/>
                    <a:lstStyle/>
                    <a:p>
                      <a:pPr algn="ctr"/>
                      <a:endParaRPr kumimoji="1" lang="ja-JP" altLang="en-US" sz="1600">
                        <a:latin typeface="Meiryo UI" panose="020B0604030504040204" pitchFamily="34" charset="-128"/>
                        <a:ea typeface="Meiryo UI" panose="020B0604030504040204" pitchFamily="34" charset="-128"/>
                      </a:endParaRP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貴社</a:t>
                      </a:r>
                    </a:p>
                  </a:txBody>
                  <a:tcPr anchor="ctr"/>
                </a:tc>
                <a:tc>
                  <a:txBody>
                    <a:bodyPr/>
                    <a:lstStyle/>
                    <a:p>
                      <a:pPr algn="ctr"/>
                      <a:r>
                        <a:rPr kumimoji="1" lang="en-US" altLang="ja-JP" sz="1600" dirty="0">
                          <a:latin typeface="Meiryo UI" panose="020B0604030504040204" pitchFamily="34" charset="-128"/>
                          <a:ea typeface="Meiryo UI" panose="020B0604030504040204" pitchFamily="34" charset="-128"/>
                        </a:rPr>
                        <a:t>KCC</a:t>
                      </a:r>
                      <a:r>
                        <a:rPr kumimoji="1" lang="ja-JP" altLang="en-US" sz="1600">
                          <a:latin typeface="Meiryo UI" panose="020B0604030504040204" pitchFamily="34" charset="-128"/>
                          <a:ea typeface="Meiryo UI" panose="020B0604030504040204" pitchFamily="34" charset="-128"/>
                        </a:rPr>
                        <a:t> </a:t>
                      </a:r>
                      <a:r>
                        <a:rPr kumimoji="1" lang="en-US" altLang="ja-JP" sz="1600" dirty="0">
                          <a:latin typeface="Meiryo UI" panose="020B0604030504040204" pitchFamily="34" charset="-128"/>
                          <a:ea typeface="Meiryo UI" panose="020B0604030504040204" pitchFamily="34" charset="-128"/>
                        </a:rPr>
                        <a:t>Japan</a:t>
                      </a:r>
                      <a:endParaRPr kumimoji="1" lang="ja-JP" altLang="en-US" sz="1600">
                        <a:latin typeface="Meiryo UI" panose="020B0604030504040204" pitchFamily="34" charset="-128"/>
                        <a:ea typeface="Meiryo UI" panose="020B0604030504040204" pitchFamily="34" charset="-128"/>
                      </a:endParaRPr>
                    </a:p>
                  </a:txBody>
                  <a:tcPr anchor="ctr"/>
                </a:tc>
                <a:extLst>
                  <a:ext uri="{0D108BD9-81ED-4DB2-BD59-A6C34878D82A}">
                    <a16:rowId xmlns:a16="http://schemas.microsoft.com/office/drawing/2014/main" val="3377245010"/>
                  </a:ext>
                </a:extLst>
              </a:tr>
              <a:tr h="313036">
                <a:tc>
                  <a:txBody>
                    <a:bodyPr/>
                    <a:lstStyle/>
                    <a:p>
                      <a:pPr algn="ctr"/>
                      <a:r>
                        <a:rPr kumimoji="1" lang="ja-JP" altLang="en-US" sz="1600">
                          <a:latin typeface="Meiryo UI" panose="020B0604030504040204" pitchFamily="34" charset="-128"/>
                          <a:ea typeface="Meiryo UI" panose="020B0604030504040204" pitchFamily="34" charset="-128"/>
                        </a:rPr>
                        <a:t>製作場所</a:t>
                      </a: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国内海外問わず</a:t>
                      </a: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中国上海</a:t>
                      </a:r>
                    </a:p>
                  </a:txBody>
                  <a:tcPr anchor="ctr"/>
                </a:tc>
                <a:extLst>
                  <a:ext uri="{0D108BD9-81ED-4DB2-BD59-A6C34878D82A}">
                    <a16:rowId xmlns:a16="http://schemas.microsoft.com/office/drawing/2014/main" val="1549259540"/>
                  </a:ext>
                </a:extLst>
              </a:tr>
              <a:tr h="313036">
                <a:tc>
                  <a:txBody>
                    <a:bodyPr/>
                    <a:lstStyle/>
                    <a:p>
                      <a:pPr algn="ctr"/>
                      <a:r>
                        <a:rPr kumimoji="1" lang="ja-JP" altLang="en-US" sz="1600">
                          <a:latin typeface="Meiryo UI" panose="020B0604030504040204" pitchFamily="34" charset="-128"/>
                          <a:ea typeface="Meiryo UI" panose="020B0604030504040204" pitchFamily="34" charset="-128"/>
                        </a:rPr>
                        <a:t>完成・発送日数</a:t>
                      </a: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ー</a:t>
                      </a: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最短で２週間</a:t>
                      </a:r>
                    </a:p>
                  </a:txBody>
                  <a:tcPr anchor="ctr"/>
                </a:tc>
                <a:extLst>
                  <a:ext uri="{0D108BD9-81ED-4DB2-BD59-A6C34878D82A}">
                    <a16:rowId xmlns:a16="http://schemas.microsoft.com/office/drawing/2014/main" val="2228038415"/>
                  </a:ext>
                </a:extLst>
              </a:tr>
              <a:tr h="313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a:latin typeface="Meiryo UI" panose="020B0604030504040204" pitchFamily="34" charset="-128"/>
                          <a:ea typeface="Meiryo UI" panose="020B0604030504040204" pitchFamily="34" charset="-128"/>
                        </a:rPr>
                        <a:t>価格</a:t>
                      </a: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幅広い</a:t>
                      </a: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貴社の工場の価格と比較が可能</a:t>
                      </a:r>
                    </a:p>
                  </a:txBody>
                  <a:tcPr anchor="ctr"/>
                </a:tc>
                <a:extLst>
                  <a:ext uri="{0D108BD9-81ED-4DB2-BD59-A6C34878D82A}">
                    <a16:rowId xmlns:a16="http://schemas.microsoft.com/office/drawing/2014/main" val="266844366"/>
                  </a:ext>
                </a:extLst>
              </a:tr>
              <a:tr h="313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a:latin typeface="Meiryo UI" panose="020B0604030504040204" pitchFamily="34" charset="-128"/>
                          <a:ea typeface="Meiryo UI" panose="020B0604030504040204" pitchFamily="34" charset="-128"/>
                        </a:rPr>
                        <a:t>取引言語</a:t>
                      </a: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ー</a:t>
                      </a: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日本語・英語</a:t>
                      </a:r>
                    </a:p>
                  </a:txBody>
                  <a:tcPr anchor="ctr"/>
                </a:tc>
                <a:extLst>
                  <a:ext uri="{0D108BD9-81ED-4DB2-BD59-A6C34878D82A}">
                    <a16:rowId xmlns:a16="http://schemas.microsoft.com/office/drawing/2014/main" val="3317675899"/>
                  </a:ext>
                </a:extLst>
              </a:tr>
              <a:tr h="313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a:latin typeface="Meiryo UI" panose="020B0604030504040204" pitchFamily="34" charset="-128"/>
                          <a:ea typeface="Meiryo UI" panose="020B0604030504040204" pitchFamily="34" charset="-128"/>
                        </a:rPr>
                        <a:t>主な取引先</a:t>
                      </a: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国内外問わず</a:t>
                      </a:r>
                    </a:p>
                  </a:txBody>
                  <a:tcPr anchor="ctr"/>
                </a:tc>
                <a:tc>
                  <a:txBody>
                    <a:bodyPr/>
                    <a:lstStyle/>
                    <a:p>
                      <a:pPr algn="ctr"/>
                      <a:r>
                        <a:rPr kumimoji="1" lang="ja-JP" altLang="en-US" sz="1600">
                          <a:latin typeface="Meiryo UI" panose="020B0604030504040204" pitchFamily="34" charset="-128"/>
                          <a:ea typeface="Meiryo UI" panose="020B0604030504040204" pitchFamily="34" charset="-128"/>
                        </a:rPr>
                        <a:t>日本・米国</a:t>
                      </a:r>
                    </a:p>
                  </a:txBody>
                  <a:tcPr anchor="ctr"/>
                </a:tc>
                <a:extLst>
                  <a:ext uri="{0D108BD9-81ED-4DB2-BD59-A6C34878D82A}">
                    <a16:rowId xmlns:a16="http://schemas.microsoft.com/office/drawing/2014/main" val="702207865"/>
                  </a:ext>
                </a:extLst>
              </a:tr>
            </a:tbl>
          </a:graphicData>
        </a:graphic>
      </p:graphicFrame>
      <p:sp>
        <p:nvSpPr>
          <p:cNvPr id="24" name="テキスト ボックス 23">
            <a:extLst>
              <a:ext uri="{FF2B5EF4-FFF2-40B4-BE49-F238E27FC236}">
                <a16:creationId xmlns:a16="http://schemas.microsoft.com/office/drawing/2014/main" id="{F8EA35EB-9C2A-2841-8671-7BCED562CD4C}"/>
              </a:ext>
            </a:extLst>
          </p:cNvPr>
          <p:cNvSpPr txBox="1"/>
          <p:nvPr/>
        </p:nvSpPr>
        <p:spPr>
          <a:xfrm>
            <a:off x="187891" y="1267622"/>
            <a:ext cx="4070959" cy="369332"/>
          </a:xfrm>
          <a:prstGeom prst="rect">
            <a:avLst/>
          </a:prstGeom>
          <a:noFill/>
        </p:spPr>
        <p:txBody>
          <a:bodyPr wrap="square" rtlCol="0">
            <a:spAutoFit/>
          </a:bodyPr>
          <a:lstStyle/>
          <a:p>
            <a:r>
              <a:rPr lang="ja-JP" altLang="en-US" b="1">
                <a:latin typeface="Meiryo UI" panose="020B0604030504040204" pitchFamily="34" charset="-128"/>
                <a:ea typeface="Meiryo UI" panose="020B0604030504040204" pitchFamily="34" charset="-128"/>
              </a:rPr>
              <a:t>クライアント</a:t>
            </a:r>
            <a:r>
              <a:rPr kumimoji="1" lang="ja-JP" altLang="en-US" b="1">
                <a:latin typeface="Meiryo UI" panose="020B0604030504040204" pitchFamily="34" charset="-128"/>
                <a:ea typeface="Meiryo UI" panose="020B0604030504040204" pitchFamily="34" charset="-128"/>
              </a:rPr>
              <a:t>様との相関図</a:t>
            </a:r>
          </a:p>
        </p:txBody>
      </p:sp>
      <p:cxnSp>
        <p:nvCxnSpPr>
          <p:cNvPr id="25" name="直線コネクタ 24">
            <a:extLst>
              <a:ext uri="{FF2B5EF4-FFF2-40B4-BE49-F238E27FC236}">
                <a16:creationId xmlns:a16="http://schemas.microsoft.com/office/drawing/2014/main" id="{6133522B-C618-3546-A5E7-73469524E005}"/>
              </a:ext>
            </a:extLst>
          </p:cNvPr>
          <p:cNvCxnSpPr>
            <a:cxnSpLocks/>
          </p:cNvCxnSpPr>
          <p:nvPr/>
        </p:nvCxnSpPr>
        <p:spPr>
          <a:xfrm>
            <a:off x="158474" y="1604061"/>
            <a:ext cx="115909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90FAD37D-0DB3-E04D-A412-B702FF55EFB7}"/>
              </a:ext>
            </a:extLst>
          </p:cNvPr>
          <p:cNvSpPr/>
          <p:nvPr/>
        </p:nvSpPr>
        <p:spPr>
          <a:xfrm>
            <a:off x="7853819" y="4858304"/>
            <a:ext cx="3782859" cy="343088"/>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34" charset="-128"/>
              <a:ea typeface="Meiryo UI" panose="020B0604030504040204" pitchFamily="34" charset="-128"/>
            </a:endParaRPr>
          </a:p>
        </p:txBody>
      </p:sp>
      <p:sp>
        <p:nvSpPr>
          <p:cNvPr id="29" name="テキスト ボックス 28">
            <a:extLst>
              <a:ext uri="{FF2B5EF4-FFF2-40B4-BE49-F238E27FC236}">
                <a16:creationId xmlns:a16="http://schemas.microsoft.com/office/drawing/2014/main" id="{383BF3A1-FD30-5B44-B5FC-051BEC77B822}"/>
              </a:ext>
            </a:extLst>
          </p:cNvPr>
          <p:cNvSpPr txBox="1"/>
          <p:nvPr/>
        </p:nvSpPr>
        <p:spPr>
          <a:xfrm>
            <a:off x="331796" y="5913855"/>
            <a:ext cx="11244295" cy="815608"/>
          </a:xfrm>
          <a:prstGeom prst="rect">
            <a:avLst/>
          </a:prstGeom>
          <a:noFill/>
        </p:spPr>
        <p:txBody>
          <a:bodyPr wrap="square" rtlCol="0">
            <a:spAutoFit/>
          </a:bodyPr>
          <a:lstStyle/>
          <a:p>
            <a:pPr algn="ctr"/>
            <a:r>
              <a:rPr kumimoji="1" lang="ja-JP" altLang="en-US" b="1">
                <a:latin typeface="Meiryo UI" panose="020B0604030504040204" pitchFamily="34" charset="-128"/>
                <a:ea typeface="Meiryo UI" panose="020B0604030504040204" pitchFamily="34" charset="-128"/>
              </a:rPr>
              <a:t>価格の面以外では正直貴社に劣るかもしれませんが、</a:t>
            </a:r>
            <a:endParaRPr kumimoji="1" lang="en-US" altLang="ja-JP" b="1" dirty="0">
              <a:latin typeface="Meiryo UI" panose="020B0604030504040204" pitchFamily="34" charset="-128"/>
              <a:ea typeface="Meiryo UI" panose="020B0604030504040204" pitchFamily="34" charset="-128"/>
            </a:endParaRPr>
          </a:p>
          <a:p>
            <a:pPr algn="ctr"/>
            <a:r>
              <a:rPr kumimoji="1" lang="ja-JP" altLang="en-US" b="1">
                <a:solidFill>
                  <a:srgbClr val="C00000"/>
                </a:solidFill>
                <a:latin typeface="Meiryo UI" panose="020B0604030504040204" pitchFamily="34" charset="-128"/>
                <a:ea typeface="Meiryo UI" panose="020B0604030504040204" pitchFamily="34" charset="-128"/>
              </a:rPr>
              <a:t>今後の部品製作の上での比較・検討材料として是非弊社を候補にお願いいたします</a:t>
            </a:r>
            <a:endParaRPr kumimoji="1" lang="en-US" altLang="ja-JP" b="1" dirty="0">
              <a:solidFill>
                <a:srgbClr val="C00000"/>
              </a:solidFill>
              <a:latin typeface="Meiryo UI" panose="020B0604030504040204" pitchFamily="34" charset="-128"/>
              <a:ea typeface="Meiryo UI" panose="020B0604030504040204" pitchFamily="34" charset="-128"/>
            </a:endParaRPr>
          </a:p>
          <a:p>
            <a:pPr algn="ctr"/>
            <a:r>
              <a:rPr lang="en-US" altLang="ja-JP" sz="1100" dirty="0">
                <a:latin typeface="Meiryo UI" panose="020B0604030504040204" pitchFamily="34" charset="-128"/>
                <a:ea typeface="Meiryo UI" panose="020B0604030504040204" pitchFamily="34" charset="-128"/>
              </a:rPr>
              <a:t>※</a:t>
            </a:r>
            <a:r>
              <a:rPr lang="ja-JP" altLang="en-US" sz="1100">
                <a:latin typeface="Meiryo UI" panose="020B0604030504040204" pitchFamily="34" charset="-128"/>
                <a:ea typeface="Meiryo UI" panose="020B0604030504040204" pitchFamily="34" charset="-128"/>
              </a:rPr>
              <a:t>上海の工場の資料も弊社にございますので、貴社に必要な情報（認証関連や設備情報等）は随時お出しさせていただきます</a:t>
            </a:r>
            <a:endParaRPr kumimoji="1" lang="en-US" altLang="ja-JP" sz="1100" dirty="0">
              <a:latin typeface="Meiryo UI" panose="020B0604030504040204" pitchFamily="34" charset="-128"/>
              <a:ea typeface="Meiryo UI" panose="020B0604030504040204" pitchFamily="34" charset="-128"/>
            </a:endParaRPr>
          </a:p>
        </p:txBody>
      </p:sp>
      <p:sp>
        <p:nvSpPr>
          <p:cNvPr id="19" name="テキスト ボックス 18">
            <a:extLst>
              <a:ext uri="{FF2B5EF4-FFF2-40B4-BE49-F238E27FC236}">
                <a16:creationId xmlns:a16="http://schemas.microsoft.com/office/drawing/2014/main" id="{AC40A551-E858-764D-964E-F3B77E702BB7}"/>
              </a:ext>
            </a:extLst>
          </p:cNvPr>
          <p:cNvSpPr txBox="1"/>
          <p:nvPr/>
        </p:nvSpPr>
        <p:spPr>
          <a:xfrm>
            <a:off x="10500573" y="6474067"/>
            <a:ext cx="1691427" cy="307777"/>
          </a:xfrm>
          <a:prstGeom prst="rect">
            <a:avLst/>
          </a:prstGeom>
          <a:noFill/>
        </p:spPr>
        <p:txBody>
          <a:bodyPr wrap="square" rtlCol="0">
            <a:spAutoFit/>
          </a:bodyPr>
          <a:lstStyle/>
          <a:p>
            <a:pPr algn="r"/>
            <a:r>
              <a:rPr kumimoji="1" lang="ja-JP" altLang="en-US" sz="700">
                <a:latin typeface="Meiryo UI" panose="020B0604030504040204" pitchFamily="34" charset="-128"/>
                <a:ea typeface="Meiryo UI" panose="020B0604030504040204" pitchFamily="34" charset="-128"/>
              </a:rPr>
              <a:t>株式会社</a:t>
            </a:r>
            <a:r>
              <a:rPr kumimoji="1" lang="en-US" altLang="ja-JP" sz="700" dirty="0">
                <a:latin typeface="Meiryo UI" panose="020B0604030504040204" pitchFamily="34" charset="-128"/>
                <a:ea typeface="Meiryo UI" panose="020B0604030504040204" pitchFamily="34" charset="-128"/>
              </a:rPr>
              <a:t>KCC</a:t>
            </a:r>
            <a:r>
              <a:rPr kumimoji="1" lang="ja-JP" altLang="en-US" sz="700">
                <a:latin typeface="Meiryo UI" panose="020B0604030504040204" pitchFamily="34" charset="-128"/>
                <a:ea typeface="Meiryo UI" panose="020B0604030504040204" pitchFamily="34" charset="-128"/>
              </a:rPr>
              <a:t> </a:t>
            </a:r>
            <a:r>
              <a:rPr lang="en-US" altLang="ja-JP" sz="700" dirty="0">
                <a:latin typeface="Meiryo UI" panose="020B0604030504040204" pitchFamily="34" charset="-128"/>
                <a:ea typeface="Meiryo UI" panose="020B0604030504040204" pitchFamily="34" charset="-128"/>
              </a:rPr>
              <a:t>Japan</a:t>
            </a:r>
          </a:p>
          <a:p>
            <a:pPr algn="r"/>
            <a:r>
              <a:rPr kumimoji="1" lang="en-US" altLang="ja-JP" sz="700" dirty="0">
                <a:latin typeface="Meiryo UI" panose="020B0604030504040204" pitchFamily="34" charset="-128"/>
                <a:ea typeface="Meiryo UI" panose="020B0604030504040204" pitchFamily="34" charset="-128"/>
              </a:rPr>
              <a:t>2020.12.1</a:t>
            </a:r>
            <a:r>
              <a:rPr kumimoji="1" lang="ja-JP" altLang="en-US" sz="700">
                <a:latin typeface="Meiryo UI" panose="020B0604030504040204" pitchFamily="34" charset="-128"/>
                <a:ea typeface="Meiryo UI" panose="020B0604030504040204" pitchFamily="34" charset="-128"/>
              </a:rPr>
              <a:t>更新</a:t>
            </a:r>
          </a:p>
        </p:txBody>
      </p:sp>
    </p:spTree>
    <p:extLst>
      <p:ext uri="{BB962C8B-B14F-4D97-AF65-F5344CB8AC3E}">
        <p14:creationId xmlns:p14="http://schemas.microsoft.com/office/powerpoint/2010/main" val="22217877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219</Words>
  <Application>Microsoft Macintosh PowerPoint</Application>
  <PresentationFormat>ワイド画面</PresentationFormat>
  <Paragraphs>32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金子 泰三</dc:creator>
  <cp:lastModifiedBy>金子 泰三</cp:lastModifiedBy>
  <cp:revision>12</cp:revision>
  <dcterms:created xsi:type="dcterms:W3CDTF">2020-12-02T06:39:50Z</dcterms:created>
  <dcterms:modified xsi:type="dcterms:W3CDTF">2020-12-02T06:54:55Z</dcterms:modified>
</cp:coreProperties>
</file>