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90" r:id="rId3"/>
    <p:sldId id="291" r:id="rId4"/>
    <p:sldId id="259" r:id="rId5"/>
    <p:sldId id="292" r:id="rId6"/>
    <p:sldId id="293" r:id="rId7"/>
    <p:sldId id="294" r:id="rId8"/>
    <p:sldId id="297" r:id="rId9"/>
    <p:sldId id="274" r:id="rId10"/>
    <p:sldId id="262" r:id="rId11"/>
    <p:sldId id="298" r:id="rId12"/>
    <p:sldId id="271" r:id="rId13"/>
    <p:sldId id="275" r:id="rId14"/>
    <p:sldId id="299" r:id="rId15"/>
    <p:sldId id="300" r:id="rId16"/>
    <p:sldId id="295" r:id="rId17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E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95561" autoAdjust="0"/>
  </p:normalViewPr>
  <p:slideViewPr>
    <p:cSldViewPr snapToGrid="0">
      <p:cViewPr varScale="1">
        <p:scale>
          <a:sx n="109" d="100"/>
          <a:sy n="109" d="100"/>
        </p:scale>
        <p:origin x="-96" y="-5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09963-1DC0-43CA-9FD8-5A40290C8951}" type="datetimeFigureOut">
              <a:rPr lang="zh-CN" altLang="en-US" smtClean="0"/>
              <a:pPr/>
              <a:t>2023/3/22/Wednesday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897E8-9132-474E-9C99-CCCA50EC4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686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897E8-9132-474E-9C99-CCCA50EC433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26756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23B26-8683-4A60-8847-01C0D48844E6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997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23B26-8683-4A60-8847-01C0D48844E6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762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23B26-8683-4A60-8847-01C0D48844E6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10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23B26-8683-4A60-8847-01C0D48844E6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762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23B26-8683-4A60-8847-01C0D48844E6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997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897E8-9132-474E-9C99-CCCA50EC433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26756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897E8-9132-474E-9C99-CCCA50EC433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67988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23B26-8683-4A60-8847-01C0D48844E6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997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23B26-8683-4A60-8847-01C0D48844E6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997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23B26-8683-4A60-8847-01C0D48844E6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997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23B26-8683-4A60-8847-01C0D48844E6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997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23B26-8683-4A60-8847-01C0D48844E6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997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23B26-8683-4A60-8847-01C0D48844E6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477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23B26-8683-4A60-8847-01C0D48844E6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09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D99E-308A-4A59-9993-9DD6ECC40B4B}" type="datetimeFigureOut">
              <a:rPr lang="zh-CN" altLang="en-US" smtClean="0"/>
              <a:pPr/>
              <a:t>2023/3/22/Wednesday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D6E0-D770-44E7-8278-FB998F0D9F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2399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D99E-308A-4A59-9993-9DD6ECC40B4B}" type="datetimeFigureOut">
              <a:rPr lang="zh-CN" altLang="en-US" smtClean="0"/>
              <a:pPr/>
              <a:t>2023/3/22/Wednesday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D6E0-D770-44E7-8278-FB998F0D9F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8330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D99E-308A-4A59-9993-9DD6ECC40B4B}" type="datetimeFigureOut">
              <a:rPr lang="zh-CN" altLang="en-US" smtClean="0"/>
              <a:pPr/>
              <a:t>2023/3/22/Wednesday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D6E0-D770-44E7-8278-FB998F0D9F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75516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CCF-6AF6-4ECE-997B-90D7D73A8E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2023/3/22/Wednesday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2E0A-CEDE-416C-A32F-15E661A2A3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977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CCF-6AF6-4ECE-997B-90D7D73A8E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2023/3/22/Wednesday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2E0A-CEDE-416C-A32F-15E661A2A3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88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CCF-6AF6-4ECE-997B-90D7D73A8E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2023/3/22/Wednesday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2E0A-CEDE-416C-A32F-15E661A2A3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67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CCF-6AF6-4ECE-997B-90D7D73A8E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2023/3/22/Wednesday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2E0A-CEDE-416C-A32F-15E661A2A3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08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CCF-6AF6-4ECE-997B-90D7D73A8E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2023/3/22/Wednesday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2E0A-CEDE-416C-A32F-15E661A2A3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92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CCF-6AF6-4ECE-997B-90D7D73A8E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2023/3/22/Wednesday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2E0A-CEDE-416C-A32F-15E661A2A3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82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CCF-6AF6-4ECE-997B-90D7D73A8E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2023/3/22/Wednesday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2E0A-CEDE-416C-A32F-15E661A2A3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91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CCF-6AF6-4ECE-997B-90D7D73A8E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2023/3/22/Wednesday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2E0A-CEDE-416C-A32F-15E661A2A3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371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D99E-308A-4A59-9993-9DD6ECC40B4B}" type="datetimeFigureOut">
              <a:rPr lang="zh-CN" altLang="en-US" smtClean="0"/>
              <a:pPr/>
              <a:t>2023/3/22/Wednesday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D6E0-D770-44E7-8278-FB998F0D9F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77807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CCF-6AF6-4ECE-997B-90D7D73A8E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2023/3/22/Wednesday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2E0A-CEDE-416C-A32F-15E661A2A3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72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CCF-6AF6-4ECE-997B-90D7D73A8E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2023/3/22/Wednesday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2E0A-CEDE-416C-A32F-15E661A2A3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335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CCF-6AF6-4ECE-997B-90D7D73A8E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2023/3/22/Wednesday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2E0A-CEDE-416C-A32F-15E661A2A3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782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D99E-308A-4A59-9993-9DD6ECC40B4B}" type="datetimeFigureOut">
              <a:rPr lang="zh-CN" altLang="en-US" smtClean="0"/>
              <a:pPr/>
              <a:t>2023/3/22/Wednesday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D6E0-D770-44E7-8278-FB998F0D9F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776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D99E-308A-4A59-9993-9DD6ECC40B4B}" type="datetimeFigureOut">
              <a:rPr lang="zh-CN" altLang="en-US" smtClean="0"/>
              <a:pPr/>
              <a:t>2023/3/22/Wednesday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D6E0-D770-44E7-8278-FB998F0D9F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98193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D99E-308A-4A59-9993-9DD6ECC40B4B}" type="datetimeFigureOut">
              <a:rPr lang="zh-CN" altLang="en-US" smtClean="0"/>
              <a:pPr/>
              <a:t>2023/3/22/Wednesday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D6E0-D770-44E7-8278-FB998F0D9F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8669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D99E-308A-4A59-9993-9DD6ECC40B4B}" type="datetimeFigureOut">
              <a:rPr lang="zh-CN" altLang="en-US" smtClean="0"/>
              <a:pPr/>
              <a:t>2023/3/22/Wednesday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D6E0-D770-44E7-8278-FB998F0D9F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52731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D99E-308A-4A59-9993-9DD6ECC40B4B}" type="datetimeFigureOut">
              <a:rPr lang="zh-CN" altLang="en-US" smtClean="0"/>
              <a:pPr/>
              <a:t>2023/3/22/Wednesday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D6E0-D770-44E7-8278-FB998F0D9F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24105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D99E-308A-4A59-9993-9DD6ECC40B4B}" type="datetimeFigureOut">
              <a:rPr lang="zh-CN" altLang="en-US" smtClean="0"/>
              <a:pPr/>
              <a:t>2023/3/22/Wednesday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D6E0-D770-44E7-8278-FB998F0D9F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52547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D99E-308A-4A59-9993-9DD6ECC40B4B}" type="datetimeFigureOut">
              <a:rPr lang="zh-CN" altLang="en-US" smtClean="0"/>
              <a:pPr/>
              <a:t>2023/3/22/Wednesday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D6E0-D770-44E7-8278-FB998F0D9F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07140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ED99E-308A-4A59-9993-9DD6ECC40B4B}" type="datetimeFigureOut">
              <a:rPr lang="zh-CN" altLang="en-US" smtClean="0"/>
              <a:pPr/>
              <a:t>2023/3/22/Wednesday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5D6E0-D770-44E7-8278-FB998F0D9F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3521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65CCF-6AF6-4ECE-997B-90D7D73A8E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2023/3/22/Wednesday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62E0A-CEDE-416C-A32F-15E661A2A3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30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media1.mp3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Maibenben\Desktop\ba7b9216f6939cca2cf40e5cdb61f2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1638026" y="1072283"/>
            <a:ext cx="6019252" cy="148502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en-US" altLang="zh-CN" sz="3200" dirty="0" smtClean="0"/>
          </a:p>
          <a:p>
            <a:r>
              <a:rPr lang="zh-CN" altLang="en-US" sz="3200" dirty="0" smtClean="0"/>
              <a:t>   </a:t>
            </a:r>
            <a:r>
              <a:rPr lang="zh-CN" altLang="en-US" sz="3600" dirty="0" smtClean="0">
                <a:latin typeface="华文新魏" pitchFamily="2" charset="-122"/>
                <a:ea typeface="华文新魏" pitchFamily="2" charset="-122"/>
              </a:rPr>
              <a:t>东莞坤琦精密五金有限公司</a:t>
            </a:r>
            <a:endParaRPr lang="en-US" altLang="zh-CN" sz="36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400" dirty="0" smtClean="0"/>
              <a:t>    DONGGUAN </a:t>
            </a:r>
            <a:r>
              <a:rPr lang="en-US" altLang="zh-CN" sz="2400" dirty="0" smtClean="0"/>
              <a:t>KUNQI SEIMITU MOULD CO,LTD </a:t>
            </a:r>
            <a:endParaRPr lang="zh-CN" altLang="en-US" sz="2400" b="1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商务伴奏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7423" y="-637754"/>
            <a:ext cx="457200" cy="457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74728" y="2723465"/>
            <a:ext cx="2184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 smtClean="0"/>
          </a:p>
          <a:p>
            <a:endParaRPr lang="zh-CN" altLang="en-US" dirty="0" smtClean="0"/>
          </a:p>
          <a:p>
            <a:pPr algn="ctr"/>
            <a:r>
              <a:rPr lang="zh-CN" altLang="en-US" dirty="0" smtClean="0"/>
              <a:t> </a:t>
            </a:r>
            <a:r>
              <a:rPr lang="zh-CN" altLang="en-US" sz="2800" dirty="0" smtClean="0">
                <a:latin typeface="MS PGothic" pitchFamily="34" charset="-128"/>
                <a:ea typeface="MS PGothic" pitchFamily="34" charset="-128"/>
              </a:rPr>
              <a:t>会社案内 </a:t>
            </a:r>
            <a:endParaRPr lang="zh-CN" altLang="en-US" sz="2800" dirty="0">
              <a:latin typeface="MS PGothic" pitchFamily="34" charset="-128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969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Tm="3000" advClick="0" p14:dur="800" spd="slow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573007" cy="1545928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605214" y="197354"/>
            <a:ext cx="4080943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微软雅黑" panose="020B0503020204020204" pitchFamily="34" charset="-122"/>
                <a:cs typeface="Gisha" panose="020B0502040204020203" pitchFamily="34" charset="-79"/>
              </a:rPr>
              <a:t>05</a:t>
            </a:r>
            <a:r>
              <a:rPr lang="ja-JP" altLang="en-US" sz="4800" dirty="0" smtClean="0">
                <a:solidFill>
                  <a:schemeClr val="bg2"/>
                </a:solidFill>
              </a:rPr>
              <a:t>製品の展示</a:t>
            </a:r>
            <a:endParaRPr lang="zh-CN" altLang="en-US" sz="4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776" y="2486842"/>
            <a:ext cx="31623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23108" y="1820091"/>
            <a:ext cx="18810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 smtClean="0"/>
          </a:p>
          <a:p>
            <a:r>
              <a:rPr lang="ja-JP" altLang="en-US" sz="2000" dirty="0" smtClean="0"/>
              <a:t>金</a:t>
            </a:r>
            <a:r>
              <a:rPr lang="ja-JP" altLang="en-US" sz="2000" dirty="0" smtClean="0"/>
              <a:t>型類：プレス</a:t>
            </a:r>
            <a:endParaRPr lang="zh-CN" altLang="en-US" sz="2000" dirty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6380" y="1783896"/>
            <a:ext cx="18383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9023" y="3337152"/>
            <a:ext cx="20478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01270" y="0"/>
            <a:ext cx="31337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55167" y="2538958"/>
            <a:ext cx="29813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0015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Tm="3000" advClick="0" p14:dur="800" spd="slow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946134" y="2415560"/>
            <a:ext cx="2826763" cy="534459"/>
            <a:chOff x="2851028" y="1830603"/>
            <a:chExt cx="3769017" cy="712611"/>
          </a:xfrm>
        </p:grpSpPr>
        <p:sp>
          <p:nvSpPr>
            <p:cNvPr id="19" name="矩形 18"/>
            <p:cNvSpPr/>
            <p:nvPr/>
          </p:nvSpPr>
          <p:spPr>
            <a:xfrm>
              <a:off x="2851028" y="2091809"/>
              <a:ext cx="3769017" cy="451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DREAM WHAT YOU WANT TO DREAM; GO WHERE YOU WANT TO GO; BE WHAT YOU WANT TO BE, BECAUSE YOU HAVE ONLY ONE LIFE.</a:t>
              </a:r>
              <a:endParaRPr lang="zh-CN" altLang="en-US" sz="8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878849" y="1830603"/>
              <a:ext cx="1314889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b="1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BrowalliaUPC" panose="020B0604020202020204" pitchFamily="34" charset="-34"/>
                </a:rPr>
                <a:t>TITLE GOSE HERE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924912" y="3132118"/>
            <a:ext cx="2847985" cy="534459"/>
            <a:chOff x="2851028" y="1830603"/>
            <a:chExt cx="3797313" cy="712611"/>
          </a:xfrm>
        </p:grpSpPr>
        <p:sp>
          <p:nvSpPr>
            <p:cNvPr id="22" name="矩形 21"/>
            <p:cNvSpPr/>
            <p:nvPr/>
          </p:nvSpPr>
          <p:spPr>
            <a:xfrm>
              <a:off x="2851028" y="2091809"/>
              <a:ext cx="3797313" cy="451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DREAM WHAT YOU WANT TO DREAM; GO WHERE YOU WANT TO GO; BE WHAT YOU WANT TO BE, BECAUSE YOU HAVE ONLY ONE LIFE.</a:t>
              </a:r>
              <a:endParaRPr lang="zh-CN" altLang="en-US" sz="8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878849" y="1830603"/>
              <a:ext cx="1314889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b="1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BrowalliaUPC" panose="020B0604020202020204" pitchFamily="34" charset="-34"/>
                </a:rPr>
                <a:t>TITLE GOSE HERE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925140" y="3848676"/>
            <a:ext cx="2847756" cy="534459"/>
            <a:chOff x="2851028" y="1830603"/>
            <a:chExt cx="3797008" cy="712611"/>
          </a:xfrm>
        </p:grpSpPr>
        <p:sp>
          <p:nvSpPr>
            <p:cNvPr id="25" name="矩形 24"/>
            <p:cNvSpPr/>
            <p:nvPr/>
          </p:nvSpPr>
          <p:spPr>
            <a:xfrm>
              <a:off x="2851028" y="2091809"/>
              <a:ext cx="3797008" cy="451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DREAM WHAT YOU WANT TO DREAM; GO WHERE YOU WANT TO GO; BE WHAT YOU WANT TO BE, BECAUSE YOU HAVE ONLY ONE LIFE.</a:t>
              </a:r>
              <a:endParaRPr lang="zh-CN" altLang="en-US" sz="8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878849" y="1830603"/>
              <a:ext cx="1314889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b="1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BrowalliaUPC" panose="020B0604020202020204" pitchFamily="34" charset="-34"/>
                </a:rPr>
                <a:t>TITLE GOSE HERE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椭圆 27"/>
          <p:cNvSpPr/>
          <p:nvPr/>
        </p:nvSpPr>
        <p:spPr>
          <a:xfrm>
            <a:off x="5566920" y="3178573"/>
            <a:ext cx="248359" cy="248359"/>
          </a:xfrm>
          <a:prstGeom prst="ellipse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572016" y="3888244"/>
            <a:ext cx="248359" cy="248359"/>
          </a:xfrm>
          <a:prstGeom prst="ellipse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514478" y="1926604"/>
            <a:ext cx="1638911" cy="30008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Gisha" panose="020B0502040204020203" pitchFamily="34" charset="-79"/>
              </a:rPr>
              <a:t>CONTENT TITLE HERE</a:t>
            </a:r>
            <a:endParaRPr lang="zh-CN" altLang="en-US" sz="15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802911" y="3218836"/>
            <a:ext cx="538850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30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Gisha" panose="020B0502040204020203" pitchFamily="34" charset="-79"/>
              </a:rPr>
              <a:t>02</a:t>
            </a:r>
            <a:endParaRPr lang="zh-CN" altLang="en-US" sz="3000" dirty="0">
              <a:solidFill>
                <a:prstClr val="white"/>
              </a:solidFill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573007" cy="154592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70857" y="557349"/>
            <a:ext cx="2926079" cy="71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chemeClr val="bg2"/>
                </a:solidFill>
              </a:rPr>
              <a:t>製品の展示</a:t>
            </a:r>
            <a:endParaRPr lang="zh-CN" altLang="en-US" sz="4000" dirty="0"/>
          </a:p>
        </p:txBody>
      </p:sp>
      <p:sp>
        <p:nvSpPr>
          <p:cNvPr id="33" name="TextBox 32"/>
          <p:cNvSpPr txBox="1"/>
          <p:nvPr/>
        </p:nvSpPr>
        <p:spPr>
          <a:xfrm>
            <a:off x="1071155" y="1463041"/>
            <a:ext cx="2499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 smtClean="0"/>
          </a:p>
          <a:p>
            <a:r>
              <a:rPr lang="ja-JP" altLang="en-US" sz="1600" b="1" dirty="0" smtClean="0">
                <a:latin typeface="MS Mincho" pitchFamily="49" charset="-128"/>
                <a:ea typeface="MS Mincho" pitchFamily="49" charset="-128"/>
              </a:rPr>
              <a:t>プラスチック金型部品</a:t>
            </a:r>
            <a:endParaRPr lang="zh-CN" altLang="en-US" sz="1600" b="1" dirty="0">
              <a:latin typeface="MS Mincho" pitchFamily="49" charset="-128"/>
              <a:ea typeface="MS Mincho" pitchFamily="49" charset="-128"/>
            </a:endParaRP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62193"/>
            <a:ext cx="4518521" cy="299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6539" y="1637210"/>
            <a:ext cx="4947461" cy="350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91966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Tm="3000" advClick="0" p14:dur="800" spd="slow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2384207" y="1577023"/>
            <a:ext cx="579172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01%</a:t>
            </a:r>
            <a:endParaRPr lang="zh-CN" altLang="en-US" sz="1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969763" y="2591268"/>
            <a:ext cx="579172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02%</a:t>
            </a:r>
            <a:endParaRPr lang="zh-CN" altLang="en-US" sz="1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044638" y="3219203"/>
            <a:ext cx="579172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03%</a:t>
            </a:r>
            <a:endParaRPr lang="zh-CN" altLang="en-US" sz="1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085344" y="3907170"/>
            <a:ext cx="579172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04%</a:t>
            </a:r>
            <a:endParaRPr lang="zh-CN" altLang="en-US" sz="1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573007" cy="154592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870857" y="557349"/>
            <a:ext cx="2926079" cy="71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chemeClr val="bg2"/>
                </a:solidFill>
              </a:rPr>
              <a:t>製品の展示</a:t>
            </a:r>
            <a:endParaRPr lang="zh-CN" altLang="en-US" sz="4000" dirty="0"/>
          </a:p>
        </p:txBody>
      </p:sp>
      <p:sp>
        <p:nvSpPr>
          <p:cNvPr id="43" name="矩形 42"/>
          <p:cNvSpPr/>
          <p:nvPr/>
        </p:nvSpPr>
        <p:spPr>
          <a:xfrm>
            <a:off x="944880" y="1409938"/>
            <a:ext cx="20247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dirty="0" smtClean="0"/>
          </a:p>
          <a:p>
            <a:r>
              <a:rPr lang="zh-TW" altLang="en-US" b="1" dirty="0" smtClean="0">
                <a:latin typeface="MS PMincho" pitchFamily="18" charset="-128"/>
                <a:ea typeface="MS PMincho" pitchFamily="18" charset="-128"/>
              </a:rPr>
              <a:t>自動機自動機自動機</a:t>
            </a:r>
          </a:p>
          <a:p>
            <a:r>
              <a:rPr lang="ja-JP" altLang="en-US" b="1" dirty="0" smtClean="0">
                <a:latin typeface="MS PMincho" pitchFamily="18" charset="-128"/>
                <a:ea typeface="MS PMincho" pitchFamily="18" charset="-128"/>
              </a:rPr>
              <a:t>及びコネクター部品 </a:t>
            </a:r>
            <a:endParaRPr lang="zh-CN" altLang="en-US" b="1" dirty="0">
              <a:latin typeface="MS PMincho" pitchFamily="18" charset="-128"/>
              <a:ea typeface="MS PMincho" pitchFamily="18" charset="-128"/>
            </a:endParaRP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423" y="2212632"/>
            <a:ext cx="4125471" cy="274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7371" y="296090"/>
            <a:ext cx="4516629" cy="433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79979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Tm="3000" advClick="0" p14:dur="800" spd="slow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>
          <a:xfrm>
            <a:off x="5946134" y="2415560"/>
            <a:ext cx="2826763" cy="534459"/>
            <a:chOff x="2851028" y="1830603"/>
            <a:chExt cx="3769017" cy="712611"/>
          </a:xfrm>
        </p:grpSpPr>
        <p:sp>
          <p:nvSpPr>
            <p:cNvPr id="19" name="矩形 18"/>
            <p:cNvSpPr/>
            <p:nvPr/>
          </p:nvSpPr>
          <p:spPr>
            <a:xfrm>
              <a:off x="2851028" y="2091809"/>
              <a:ext cx="3769017" cy="451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DREAM WHAT YOU WANT TO DREAM; GO WHERE YOU WANT TO GO; BE WHAT YOU WANT TO BE, BECAUSE YOU HAVE ONLY ONE LIFE.</a:t>
              </a:r>
              <a:endParaRPr lang="zh-CN" altLang="en-US" sz="8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878849" y="1830603"/>
              <a:ext cx="1314889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b="1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BrowalliaUPC" panose="020B0604020202020204" pitchFamily="34" charset="-34"/>
                </a:rPr>
                <a:t>TITLE GOSE HERE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20"/>
          <p:cNvGrpSpPr/>
          <p:nvPr/>
        </p:nvGrpSpPr>
        <p:grpSpPr>
          <a:xfrm>
            <a:off x="5924912" y="3132118"/>
            <a:ext cx="2847985" cy="534459"/>
            <a:chOff x="2851028" y="1830603"/>
            <a:chExt cx="3797313" cy="712611"/>
          </a:xfrm>
        </p:grpSpPr>
        <p:sp>
          <p:nvSpPr>
            <p:cNvPr id="22" name="矩形 21"/>
            <p:cNvSpPr/>
            <p:nvPr/>
          </p:nvSpPr>
          <p:spPr>
            <a:xfrm>
              <a:off x="2851028" y="2091809"/>
              <a:ext cx="3797313" cy="451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DREAM WHAT YOU WANT TO DREAM; GO WHERE YOU WANT TO GO; BE WHAT YOU WANT TO BE, BECAUSE YOU HAVE ONLY ONE LIFE.</a:t>
              </a:r>
              <a:endParaRPr lang="zh-CN" altLang="en-US" sz="8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878849" y="1830603"/>
              <a:ext cx="1314889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b="1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BrowalliaUPC" panose="020B0604020202020204" pitchFamily="34" charset="-34"/>
                </a:rPr>
                <a:t>TITLE GOSE HERE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23"/>
          <p:cNvGrpSpPr/>
          <p:nvPr/>
        </p:nvGrpSpPr>
        <p:grpSpPr>
          <a:xfrm>
            <a:off x="5925140" y="3848676"/>
            <a:ext cx="2847756" cy="534459"/>
            <a:chOff x="2851028" y="1830603"/>
            <a:chExt cx="3797008" cy="712611"/>
          </a:xfrm>
        </p:grpSpPr>
        <p:sp>
          <p:nvSpPr>
            <p:cNvPr id="25" name="矩形 24"/>
            <p:cNvSpPr/>
            <p:nvPr/>
          </p:nvSpPr>
          <p:spPr>
            <a:xfrm>
              <a:off x="2851028" y="2091809"/>
              <a:ext cx="3797008" cy="451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DREAM WHAT YOU WANT TO DREAM; GO WHERE YOU WANT TO GO; BE WHAT YOU WANT TO BE, BECAUSE YOU HAVE ONLY ONE LIFE.</a:t>
              </a:r>
              <a:endParaRPr lang="zh-CN" altLang="en-US" sz="8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878849" y="1830603"/>
              <a:ext cx="1314889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b="1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BrowalliaUPC" panose="020B0604020202020204" pitchFamily="34" charset="-34"/>
                </a:rPr>
                <a:t>TITLE GOSE HERE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椭圆 27"/>
          <p:cNvSpPr/>
          <p:nvPr/>
        </p:nvSpPr>
        <p:spPr>
          <a:xfrm>
            <a:off x="5566920" y="3178573"/>
            <a:ext cx="248359" cy="248359"/>
          </a:xfrm>
          <a:prstGeom prst="ellipse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572016" y="3888244"/>
            <a:ext cx="248359" cy="248359"/>
          </a:xfrm>
          <a:prstGeom prst="ellipse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514478" y="1926604"/>
            <a:ext cx="1638911" cy="30008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Gisha" panose="020B0502040204020203" pitchFamily="34" charset="-79"/>
              </a:rPr>
              <a:t>CONTENT TITLE HERE</a:t>
            </a:r>
            <a:endParaRPr lang="zh-CN" altLang="en-US" sz="15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802911" y="3218836"/>
            <a:ext cx="538850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30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Gisha" panose="020B0502040204020203" pitchFamily="34" charset="-79"/>
              </a:rPr>
              <a:t>02</a:t>
            </a:r>
            <a:endParaRPr lang="zh-CN" altLang="en-US" sz="3000" dirty="0">
              <a:solidFill>
                <a:prstClr val="white"/>
              </a:solidFill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573007" cy="154592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70857" y="557349"/>
            <a:ext cx="2926079" cy="71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chemeClr val="bg2"/>
                </a:solidFill>
              </a:rPr>
              <a:t>製品の展示</a:t>
            </a:r>
            <a:endParaRPr lang="zh-CN" altLang="en-US" sz="4000" dirty="0"/>
          </a:p>
        </p:txBody>
      </p:sp>
      <p:sp>
        <p:nvSpPr>
          <p:cNvPr id="33" name="TextBox 32"/>
          <p:cNvSpPr txBox="1"/>
          <p:nvPr/>
        </p:nvSpPr>
        <p:spPr>
          <a:xfrm>
            <a:off x="966652" y="1079863"/>
            <a:ext cx="242098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 smtClean="0"/>
          </a:p>
          <a:p>
            <a:endParaRPr lang="zh-CN" altLang="en-US" sz="1600" dirty="0" smtClean="0"/>
          </a:p>
          <a:p>
            <a:r>
              <a:rPr lang="ja-JP" altLang="en-US" sz="1600" dirty="0" smtClean="0">
                <a:latin typeface="MS PMincho" pitchFamily="18" charset="-128"/>
                <a:ea typeface="MS PMincho" pitchFamily="18" charset="-128"/>
              </a:rPr>
              <a:t>プラスチック金型 </a:t>
            </a:r>
          </a:p>
          <a:p>
            <a:r>
              <a:rPr lang="zh-CN" altLang="en-US" sz="1600" dirty="0" smtClean="0">
                <a:latin typeface="MS PMincho" pitchFamily="18" charset="-128"/>
                <a:ea typeface="MS PMincho" pitchFamily="18" charset="-128"/>
              </a:rPr>
              <a:t>鏡面部品</a:t>
            </a:r>
            <a:endParaRPr lang="zh-CN" altLang="en-US" sz="1600" b="1" dirty="0">
              <a:latin typeface="MS PMincho" pitchFamily="18" charset="-128"/>
              <a:ea typeface="MS PMincho" pitchFamily="18" charset="-128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0679" y="1061901"/>
            <a:ext cx="20097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6731" y="2509565"/>
            <a:ext cx="20288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0370" y="2439761"/>
            <a:ext cx="12287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74042" y="2857773"/>
            <a:ext cx="24288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9031" y="216490"/>
            <a:ext cx="3733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91966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Tm="3000" advClick="0" p14:dur="800" spd="slow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545766" cy="219308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0" y="519377"/>
            <a:ext cx="3572081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微软雅黑" panose="020B0503020204020204" pitchFamily="34" charset="-122"/>
                <a:cs typeface="Gisha" panose="020B0502040204020203" pitchFamily="34" charset="-79"/>
              </a:rPr>
              <a:t>0</a:t>
            </a:r>
            <a:r>
              <a:rPr lang="ja-JP" altLang="en-US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微软雅黑" panose="020B0503020204020204" pitchFamily="34" charset="-122"/>
                <a:cs typeface="Gisha" panose="020B0502040204020203" pitchFamily="34" charset="-79"/>
              </a:rPr>
              <a:t>６</a:t>
            </a:r>
            <a:r>
              <a:rPr lang="ja-JP" altLang="en-US" sz="4800" dirty="0" smtClean="0">
                <a:solidFill>
                  <a:schemeClr val="bg1"/>
                </a:solidFill>
              </a:rPr>
              <a:t>認識取得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972933" y="1930685"/>
            <a:ext cx="3205829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882693"/>
            <a:endParaRPr lang="zh-CN" altLang="en-US" sz="3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7"/>
          <p:cNvGrpSpPr/>
          <p:nvPr/>
        </p:nvGrpSpPr>
        <p:grpSpPr>
          <a:xfrm>
            <a:off x="2356605" y="2134265"/>
            <a:ext cx="3665820" cy="196904"/>
            <a:chOff x="5444484" y="3347558"/>
            <a:chExt cx="4887760" cy="262538"/>
          </a:xfrm>
        </p:grpSpPr>
        <p:sp>
          <p:nvSpPr>
            <p:cNvPr id="9" name="任意多边形 8"/>
            <p:cNvSpPr/>
            <p:nvPr/>
          </p:nvSpPr>
          <p:spPr>
            <a:xfrm flipV="1">
              <a:off x="5545778" y="3347558"/>
              <a:ext cx="4786466" cy="178129"/>
            </a:xfrm>
            <a:custGeom>
              <a:avLst/>
              <a:gdLst>
                <a:gd name="connsiteX0" fmla="*/ 0 w 7267699"/>
                <a:gd name="connsiteY0" fmla="*/ 0 h 0"/>
                <a:gd name="connsiteX1" fmla="*/ 7267699 w 726769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67699">
                  <a:moveTo>
                    <a:pt x="0" y="0"/>
                  </a:moveTo>
                  <a:lnTo>
                    <a:pt x="7267699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444484" y="3443844"/>
              <a:ext cx="166252" cy="1662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2" name="图片 11" descr="微信图片_202303221154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8022" y="0"/>
            <a:ext cx="3230880" cy="2096588"/>
          </a:xfrm>
          <a:prstGeom prst="rect">
            <a:avLst/>
          </a:prstGeom>
        </p:spPr>
      </p:pic>
      <p:pic>
        <p:nvPicPr>
          <p:cNvPr id="13" name="图片 12" descr="微信图片_202303221154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679203" y="1530656"/>
            <a:ext cx="2539411" cy="3658666"/>
          </a:xfrm>
          <a:prstGeom prst="rect">
            <a:avLst/>
          </a:prstGeom>
        </p:spPr>
      </p:pic>
      <p:pic>
        <p:nvPicPr>
          <p:cNvPr id="14" name="图片 13" descr="未命名16794574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3214" y="2242956"/>
            <a:ext cx="2029095" cy="2900544"/>
          </a:xfrm>
          <a:prstGeom prst="rect">
            <a:avLst/>
          </a:prstGeom>
        </p:spPr>
      </p:pic>
      <p:pic>
        <p:nvPicPr>
          <p:cNvPr id="15" name="图片 14" descr="未命名167945747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09242" y="2159726"/>
            <a:ext cx="2153083" cy="28792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89166" y="2168434"/>
            <a:ext cx="80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 smtClean="0"/>
          </a:p>
          <a:p>
            <a:r>
              <a:rPr lang="en-US" altLang="zh-CN" dirty="0" smtClean="0"/>
              <a:t>ISO9001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18561" y="2238104"/>
            <a:ext cx="966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ISO14001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1582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Tm="3000" advClick="0" p14:dur="800" spd="slow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Maibenben\Desktop\ba7b9216f6939cca2cf40e5cdb61f2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ibenben\Desktop\53dec4e2dfab6ec7b7e6c59884014f45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2738" y="3074126"/>
            <a:ext cx="2312691" cy="1663634"/>
          </a:xfrm>
          <a:prstGeom prst="rect">
            <a:avLst/>
          </a:prstGeom>
          <a:noFill/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1"/>
          <p:cNvSpPr txBox="1"/>
          <p:nvPr/>
        </p:nvSpPr>
        <p:spPr>
          <a:xfrm>
            <a:off x="2075384" y="1959085"/>
            <a:ext cx="5117896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ja-JP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　　　　ご清聴、</a:t>
            </a:r>
            <a:endParaRPr lang="en-US" altLang="ja-JP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誠にありがとうございます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345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Tm="3000" advClick="0" p14:dur="800" spd="slow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4589" y="92098"/>
            <a:ext cx="915858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文本框 25"/>
          <p:cNvSpPr txBox="1"/>
          <p:nvPr/>
        </p:nvSpPr>
        <p:spPr>
          <a:xfrm>
            <a:off x="3762854" y="144405"/>
            <a:ext cx="1980105" cy="13260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目 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次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en-US" altLang="zh-CN" sz="2000" b="1" dirty="0" smtClean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CONTENTS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grpSp>
        <p:nvGrpSpPr>
          <p:cNvPr id="69" name="Group 5"/>
          <p:cNvGrpSpPr/>
          <p:nvPr/>
        </p:nvGrpSpPr>
        <p:grpSpPr>
          <a:xfrm>
            <a:off x="1749859" y="1506460"/>
            <a:ext cx="5539396" cy="3637040"/>
            <a:chOff x="6126753" y="2295167"/>
            <a:chExt cx="2269165" cy="3607689"/>
          </a:xfrm>
        </p:grpSpPr>
        <p:sp>
          <p:nvSpPr>
            <p:cNvPr id="70" name="Rounded Rectangle 30"/>
            <p:cNvSpPr/>
            <p:nvPr/>
          </p:nvSpPr>
          <p:spPr>
            <a:xfrm>
              <a:off x="6126753" y="2295167"/>
              <a:ext cx="2269165" cy="3275714"/>
            </a:xfrm>
            <a:prstGeom prst="roundRect">
              <a:avLst>
                <a:gd name="adj" fmla="val 4016"/>
              </a:avLst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2" name="Rectangle 34"/>
            <p:cNvSpPr/>
            <p:nvPr/>
          </p:nvSpPr>
          <p:spPr>
            <a:xfrm>
              <a:off x="6601036" y="2391989"/>
              <a:ext cx="1293500" cy="35108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600" dirty="0" smtClean="0"/>
                <a:t>①会社</a:t>
              </a:r>
              <a:r>
                <a:rPr lang="ja-JP" altLang="en-US" sz="1600" dirty="0" smtClean="0"/>
                <a:t>概要</a:t>
              </a:r>
              <a:endParaRPr lang="en-US" altLang="zh-CN" sz="1600" dirty="0" smtClean="0"/>
            </a:p>
            <a:p>
              <a:r>
                <a:rPr lang="en-US" altLang="zh-CN" sz="1600" dirty="0" smtClean="0"/>
                <a:t> </a:t>
              </a:r>
              <a:endParaRPr lang="en-US" altLang="zh-CN" sz="1600" dirty="0" smtClean="0"/>
            </a:p>
            <a:p>
              <a:r>
                <a:rPr lang="ja-JP" altLang="en-US" sz="1600" dirty="0" smtClean="0"/>
                <a:t>②品質方</a:t>
              </a:r>
              <a:r>
                <a:rPr lang="ja-JP" altLang="en-US" sz="1600" dirty="0" smtClean="0"/>
                <a:t>針</a:t>
              </a:r>
              <a:endParaRPr lang="en-US" altLang="ja-JP" sz="1600" dirty="0" smtClean="0"/>
            </a:p>
            <a:p>
              <a:endParaRPr lang="en-US" altLang="zh-CN" sz="1600" dirty="0" smtClean="0"/>
            </a:p>
            <a:p>
              <a:r>
                <a:rPr lang="ja-JP" altLang="en-US" sz="1600" dirty="0" smtClean="0"/>
                <a:t>③会社</a:t>
              </a:r>
              <a:r>
                <a:rPr lang="ja-JP" altLang="en-US" sz="1600" dirty="0" smtClean="0"/>
                <a:t>組織図</a:t>
              </a:r>
              <a:endParaRPr lang="en-US" altLang="ja-JP" sz="1600" dirty="0" smtClean="0"/>
            </a:p>
            <a:p>
              <a:endParaRPr lang="en-US" altLang="ja-JP" sz="1600" dirty="0" smtClean="0"/>
            </a:p>
            <a:p>
              <a:r>
                <a:rPr lang="en-US" altLang="ja-JP" sz="1600" dirty="0" smtClean="0"/>
                <a:t>④</a:t>
              </a:r>
              <a:r>
                <a:rPr lang="ja-JP" altLang="en-US" sz="1600" dirty="0" smtClean="0"/>
                <a:t>作業場及び設備一覧</a:t>
              </a:r>
              <a:endParaRPr lang="en-US" altLang="ja-JP" sz="1600" dirty="0" smtClean="0"/>
            </a:p>
            <a:p>
              <a:endParaRPr lang="en-US" altLang="ja-JP" sz="1600" dirty="0" smtClean="0"/>
            </a:p>
            <a:p>
              <a:r>
                <a:rPr lang="en-US" altLang="ja-JP" sz="1600" dirty="0" smtClean="0"/>
                <a:t>⑤</a:t>
              </a:r>
              <a:r>
                <a:rPr lang="ja-JP" altLang="en-US" sz="1600" dirty="0" smtClean="0"/>
                <a:t>製品の展示</a:t>
              </a:r>
              <a:endParaRPr lang="en-US" altLang="ja-JP" sz="1600" dirty="0" smtClean="0"/>
            </a:p>
            <a:p>
              <a:endParaRPr lang="en-US" altLang="ja-JP" sz="1600" dirty="0" smtClean="0"/>
            </a:p>
            <a:p>
              <a:r>
                <a:rPr lang="en-US" altLang="ja-JP" sz="1600" dirty="0" smtClean="0"/>
                <a:t>⑥</a:t>
              </a:r>
              <a:r>
                <a:rPr lang="ja-JP" altLang="en-US" sz="1600" dirty="0" smtClean="0"/>
                <a:t>認識取得</a:t>
              </a:r>
              <a:endParaRPr lang="en-US" altLang="ja-JP" sz="1600" dirty="0" smtClean="0"/>
            </a:p>
            <a:p>
              <a:endParaRPr lang="zh-CN" altLang="en-US" sz="1600" dirty="0" smtClean="0">
                <a:solidFill>
                  <a:srgbClr val="000000"/>
                </a:solidFill>
              </a:endParaRPr>
            </a:p>
            <a:p>
              <a:endParaRPr lang="zh-CN" altLang="en-US" sz="1600" dirty="0" smtClean="0"/>
            </a:p>
            <a:p>
              <a:endParaRPr lang="zh-CN" altLang="en-US" sz="1600" dirty="0" smtClean="0"/>
            </a:p>
          </p:txBody>
        </p:sp>
        <p:sp>
          <p:nvSpPr>
            <p:cNvPr id="74" name="Freeform 48"/>
            <p:cNvSpPr/>
            <p:nvPr/>
          </p:nvSpPr>
          <p:spPr>
            <a:xfrm>
              <a:off x="6202206" y="2334317"/>
              <a:ext cx="312596" cy="450248"/>
            </a:xfrm>
            <a:custGeom>
              <a:avLst/>
              <a:gdLst/>
              <a:ahLst/>
              <a:cxnLst/>
              <a:rect l="l" t="t" r="r" b="b"/>
              <a:pathLst>
                <a:path w="204608" h="205382">
                  <a:moveTo>
                    <a:pt x="46881" y="32147"/>
                  </a:moveTo>
                  <a:cubicBezTo>
                    <a:pt x="48667" y="31254"/>
                    <a:pt x="50155" y="31551"/>
                    <a:pt x="51346" y="33039"/>
                  </a:cubicBezTo>
                  <a:cubicBezTo>
                    <a:pt x="52536" y="34825"/>
                    <a:pt x="52239" y="36314"/>
                    <a:pt x="50453" y="37504"/>
                  </a:cubicBezTo>
                  <a:cubicBezTo>
                    <a:pt x="37356" y="45541"/>
                    <a:pt x="30807" y="57298"/>
                    <a:pt x="30807" y="72777"/>
                  </a:cubicBezTo>
                  <a:cubicBezTo>
                    <a:pt x="30807" y="74860"/>
                    <a:pt x="29766" y="75902"/>
                    <a:pt x="27682" y="75902"/>
                  </a:cubicBezTo>
                  <a:cubicBezTo>
                    <a:pt x="25599" y="75902"/>
                    <a:pt x="24557" y="74860"/>
                    <a:pt x="24557" y="72777"/>
                  </a:cubicBezTo>
                  <a:cubicBezTo>
                    <a:pt x="24557" y="54917"/>
                    <a:pt x="31998" y="41374"/>
                    <a:pt x="46881" y="32147"/>
                  </a:cubicBezTo>
                  <a:close/>
                  <a:moveTo>
                    <a:pt x="61168" y="25896"/>
                  </a:moveTo>
                  <a:cubicBezTo>
                    <a:pt x="63252" y="25300"/>
                    <a:pt x="64591" y="26045"/>
                    <a:pt x="65187" y="28128"/>
                  </a:cubicBezTo>
                  <a:cubicBezTo>
                    <a:pt x="65782" y="30212"/>
                    <a:pt x="65038" y="31551"/>
                    <a:pt x="62954" y="32147"/>
                  </a:cubicBezTo>
                  <a:cubicBezTo>
                    <a:pt x="62657" y="32147"/>
                    <a:pt x="62136" y="32221"/>
                    <a:pt x="61392" y="32370"/>
                  </a:cubicBezTo>
                  <a:cubicBezTo>
                    <a:pt x="60648" y="32519"/>
                    <a:pt x="60127" y="32742"/>
                    <a:pt x="59829" y="33039"/>
                  </a:cubicBezTo>
                  <a:lnTo>
                    <a:pt x="58936" y="33039"/>
                  </a:lnTo>
                  <a:cubicBezTo>
                    <a:pt x="57448" y="33039"/>
                    <a:pt x="56406" y="32295"/>
                    <a:pt x="55811" y="30807"/>
                  </a:cubicBezTo>
                  <a:cubicBezTo>
                    <a:pt x="55215" y="29319"/>
                    <a:pt x="55811" y="27979"/>
                    <a:pt x="57597" y="26789"/>
                  </a:cubicBezTo>
                  <a:cubicBezTo>
                    <a:pt x="58787" y="26789"/>
                    <a:pt x="59978" y="26491"/>
                    <a:pt x="61168" y="25896"/>
                  </a:cubicBezTo>
                  <a:close/>
                  <a:moveTo>
                    <a:pt x="72331" y="12948"/>
                  </a:moveTo>
                  <a:cubicBezTo>
                    <a:pt x="55959" y="12948"/>
                    <a:pt x="41895" y="18752"/>
                    <a:pt x="30138" y="30361"/>
                  </a:cubicBezTo>
                  <a:cubicBezTo>
                    <a:pt x="18380" y="41969"/>
                    <a:pt x="12502" y="55959"/>
                    <a:pt x="12502" y="72330"/>
                  </a:cubicBezTo>
                  <a:cubicBezTo>
                    <a:pt x="12502" y="88999"/>
                    <a:pt x="18380" y="103138"/>
                    <a:pt x="30138" y="114746"/>
                  </a:cubicBezTo>
                  <a:cubicBezTo>
                    <a:pt x="41895" y="126355"/>
                    <a:pt x="55959" y="132159"/>
                    <a:pt x="72331" y="132159"/>
                  </a:cubicBezTo>
                  <a:cubicBezTo>
                    <a:pt x="82451" y="132159"/>
                    <a:pt x="91678" y="129778"/>
                    <a:pt x="100013" y="125015"/>
                  </a:cubicBezTo>
                  <a:cubicBezTo>
                    <a:pt x="102691" y="123527"/>
                    <a:pt x="105222" y="123973"/>
                    <a:pt x="107603" y="126355"/>
                  </a:cubicBezTo>
                  <a:lnTo>
                    <a:pt x="132606" y="151358"/>
                  </a:lnTo>
                  <a:lnTo>
                    <a:pt x="134838" y="149572"/>
                  </a:lnTo>
                  <a:cubicBezTo>
                    <a:pt x="137517" y="148084"/>
                    <a:pt x="140047" y="148232"/>
                    <a:pt x="142429" y="150018"/>
                  </a:cubicBezTo>
                  <a:lnTo>
                    <a:pt x="150912" y="157162"/>
                  </a:lnTo>
                  <a:cubicBezTo>
                    <a:pt x="153293" y="159543"/>
                    <a:pt x="153740" y="161925"/>
                    <a:pt x="152251" y="164306"/>
                  </a:cubicBezTo>
                  <a:lnTo>
                    <a:pt x="150465" y="169217"/>
                  </a:lnTo>
                  <a:lnTo>
                    <a:pt x="157609" y="176361"/>
                  </a:lnTo>
                  <a:lnTo>
                    <a:pt x="167878" y="177254"/>
                  </a:lnTo>
                  <a:cubicBezTo>
                    <a:pt x="170259" y="177254"/>
                    <a:pt x="172045" y="178593"/>
                    <a:pt x="173236" y="181272"/>
                  </a:cubicBezTo>
                  <a:lnTo>
                    <a:pt x="176808" y="191541"/>
                  </a:lnTo>
                  <a:lnTo>
                    <a:pt x="191542" y="187970"/>
                  </a:lnTo>
                  <a:lnTo>
                    <a:pt x="189309" y="169217"/>
                  </a:lnTo>
                  <a:lnTo>
                    <a:pt x="126802" y="106263"/>
                  </a:lnTo>
                  <a:cubicBezTo>
                    <a:pt x="124420" y="103882"/>
                    <a:pt x="123974" y="101500"/>
                    <a:pt x="125462" y="99119"/>
                  </a:cubicBezTo>
                  <a:cubicBezTo>
                    <a:pt x="129629" y="91082"/>
                    <a:pt x="131713" y="82153"/>
                    <a:pt x="131713" y="72330"/>
                  </a:cubicBezTo>
                  <a:cubicBezTo>
                    <a:pt x="131713" y="55959"/>
                    <a:pt x="125909" y="41969"/>
                    <a:pt x="114300" y="30361"/>
                  </a:cubicBezTo>
                  <a:cubicBezTo>
                    <a:pt x="102691" y="18752"/>
                    <a:pt x="88702" y="12948"/>
                    <a:pt x="72331" y="12948"/>
                  </a:cubicBezTo>
                  <a:close/>
                  <a:moveTo>
                    <a:pt x="72331" y="0"/>
                  </a:moveTo>
                  <a:cubicBezTo>
                    <a:pt x="92274" y="0"/>
                    <a:pt x="109314" y="7069"/>
                    <a:pt x="123453" y="21208"/>
                  </a:cubicBezTo>
                  <a:cubicBezTo>
                    <a:pt x="137592" y="35346"/>
                    <a:pt x="144661" y="52387"/>
                    <a:pt x="144661" y="72330"/>
                  </a:cubicBezTo>
                  <a:cubicBezTo>
                    <a:pt x="144661" y="81260"/>
                    <a:pt x="142726" y="90636"/>
                    <a:pt x="138857" y="100459"/>
                  </a:cubicBezTo>
                  <a:lnTo>
                    <a:pt x="200025" y="161627"/>
                  </a:lnTo>
                  <a:cubicBezTo>
                    <a:pt x="201216" y="162818"/>
                    <a:pt x="201811" y="164157"/>
                    <a:pt x="201811" y="165645"/>
                  </a:cubicBezTo>
                  <a:lnTo>
                    <a:pt x="204490" y="192434"/>
                  </a:lnTo>
                  <a:cubicBezTo>
                    <a:pt x="205085" y="196304"/>
                    <a:pt x="203448" y="198536"/>
                    <a:pt x="199579" y="199132"/>
                  </a:cubicBezTo>
                  <a:lnTo>
                    <a:pt x="174129" y="204936"/>
                  </a:lnTo>
                  <a:cubicBezTo>
                    <a:pt x="173831" y="205234"/>
                    <a:pt x="173385" y="205382"/>
                    <a:pt x="172790" y="205382"/>
                  </a:cubicBezTo>
                  <a:cubicBezTo>
                    <a:pt x="169515" y="205382"/>
                    <a:pt x="167432" y="203894"/>
                    <a:pt x="166539" y="200918"/>
                  </a:cubicBezTo>
                  <a:lnTo>
                    <a:pt x="162967" y="189309"/>
                  </a:lnTo>
                  <a:lnTo>
                    <a:pt x="154484" y="188863"/>
                  </a:lnTo>
                  <a:cubicBezTo>
                    <a:pt x="152698" y="188863"/>
                    <a:pt x="151358" y="188267"/>
                    <a:pt x="150465" y="187077"/>
                  </a:cubicBezTo>
                  <a:lnTo>
                    <a:pt x="138410" y="175022"/>
                  </a:lnTo>
                  <a:cubicBezTo>
                    <a:pt x="136624" y="173236"/>
                    <a:pt x="136178" y="170854"/>
                    <a:pt x="137071" y="167878"/>
                  </a:cubicBezTo>
                  <a:lnTo>
                    <a:pt x="138857" y="163859"/>
                  </a:lnTo>
                  <a:lnTo>
                    <a:pt x="137964" y="162966"/>
                  </a:lnTo>
                  <a:lnTo>
                    <a:pt x="135731" y="164752"/>
                  </a:lnTo>
                  <a:cubicBezTo>
                    <a:pt x="132755" y="166538"/>
                    <a:pt x="129927" y="166390"/>
                    <a:pt x="127248" y="164306"/>
                  </a:cubicBezTo>
                  <a:lnTo>
                    <a:pt x="101799" y="138410"/>
                  </a:lnTo>
                  <a:cubicBezTo>
                    <a:pt x="91976" y="142577"/>
                    <a:pt x="82153" y="144661"/>
                    <a:pt x="72331" y="144661"/>
                  </a:cubicBezTo>
                  <a:cubicBezTo>
                    <a:pt x="52388" y="144661"/>
                    <a:pt x="35347" y="137666"/>
                    <a:pt x="21208" y="123676"/>
                  </a:cubicBezTo>
                  <a:cubicBezTo>
                    <a:pt x="7069" y="109686"/>
                    <a:pt x="0" y="92571"/>
                    <a:pt x="0" y="72330"/>
                  </a:cubicBezTo>
                  <a:cubicBezTo>
                    <a:pt x="0" y="52387"/>
                    <a:pt x="7069" y="35346"/>
                    <a:pt x="21208" y="21208"/>
                  </a:cubicBezTo>
                  <a:cubicBezTo>
                    <a:pt x="35347" y="7069"/>
                    <a:pt x="52388" y="0"/>
                    <a:pt x="72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4877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Tm="3000" advClick="0" p14:dur="800" spd="slow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3137905" cy="1907741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 rot="5400000">
            <a:off x="3575781" y="-424719"/>
            <a:ext cx="5143500" cy="5992938"/>
          </a:xfrm>
          <a:prstGeom prst="rect">
            <a:avLst/>
          </a:prstGeom>
          <a:solidFill>
            <a:schemeClr val="accent1">
              <a:lumMod val="60000"/>
              <a:lumOff val="40000"/>
              <a:alpha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78900" y="368392"/>
            <a:ext cx="2216927" cy="15158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微软雅黑" panose="020B0503020204020204" pitchFamily="34" charset="-122"/>
                <a:cs typeface="Gisha" panose="020B0502040204020203" pitchFamily="34" charset="-79"/>
              </a:rPr>
              <a:t>01</a:t>
            </a:r>
          </a:p>
          <a:p>
            <a:r>
              <a:rPr lang="ja-JP" altLang="en-US" sz="4000" dirty="0" smtClean="0">
                <a:solidFill>
                  <a:schemeClr val="bg2"/>
                </a:solidFill>
              </a:rPr>
              <a:t>会社</a:t>
            </a:r>
            <a:r>
              <a:rPr lang="ja-JP" altLang="en-US" sz="4000" dirty="0" smtClean="0">
                <a:solidFill>
                  <a:schemeClr val="bg2"/>
                </a:solidFill>
              </a:rPr>
              <a:t>概要</a:t>
            </a:r>
            <a:endParaRPr lang="zh-CN" altLang="en-US" sz="4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21" name="TextBox 62"/>
          <p:cNvSpPr txBox="1"/>
          <p:nvPr/>
        </p:nvSpPr>
        <p:spPr>
          <a:xfrm>
            <a:off x="3887844" y="855194"/>
            <a:ext cx="4723303" cy="3907580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endParaRPr lang="zh-CN" altLang="en-US" sz="900" dirty="0" smtClean="0"/>
          </a:p>
          <a:p>
            <a:r>
              <a:rPr lang="zh-CN" altLang="en-US" sz="2800" dirty="0" smtClean="0"/>
              <a:t>会社概要 </a:t>
            </a:r>
          </a:p>
          <a:p>
            <a:endParaRPr lang="en-US" altLang="zh-TW" sz="900" dirty="0" smtClean="0"/>
          </a:p>
          <a:p>
            <a:r>
              <a:rPr lang="zh-TW" altLang="en-US" sz="1200" dirty="0" smtClean="0">
                <a:latin typeface="MS PMincho" pitchFamily="18" charset="-128"/>
                <a:ea typeface="MS PMincho" pitchFamily="18" charset="-128"/>
              </a:rPr>
              <a:t>設</a:t>
            </a:r>
            <a:r>
              <a:rPr lang="zh-TW" altLang="en-US" sz="1200" dirty="0" smtClean="0">
                <a:latin typeface="MS PMincho" pitchFamily="18" charset="-128"/>
                <a:ea typeface="MS PMincho" pitchFamily="18" charset="-128"/>
              </a:rPr>
              <a:t>立日：</a:t>
            </a:r>
            <a:r>
              <a:rPr lang="en-US" altLang="zh-TW" sz="1200" dirty="0" smtClean="0">
                <a:latin typeface="MS PMincho" pitchFamily="18" charset="-128"/>
                <a:ea typeface="MS PMincho" pitchFamily="18" charset="-128"/>
              </a:rPr>
              <a:t>2005</a:t>
            </a:r>
            <a:r>
              <a:rPr lang="zh-TW" altLang="en-US" sz="1200" dirty="0" smtClean="0">
                <a:latin typeface="MS PMincho" pitchFamily="18" charset="-128"/>
                <a:ea typeface="MS PMincho" pitchFamily="18" charset="-128"/>
              </a:rPr>
              <a:t>年</a:t>
            </a:r>
            <a:r>
              <a:rPr lang="en-US" altLang="zh-TW" sz="1200" dirty="0" smtClean="0">
                <a:latin typeface="MS PMincho" pitchFamily="18" charset="-128"/>
                <a:ea typeface="MS PMincho" pitchFamily="18" charset="-128"/>
              </a:rPr>
              <a:t>8</a:t>
            </a:r>
            <a:r>
              <a:rPr lang="zh-TW" altLang="en-US" sz="1200" dirty="0" smtClean="0">
                <a:latin typeface="MS PMincho" pitchFamily="18" charset="-128"/>
                <a:ea typeface="MS PMincho" pitchFamily="18" charset="-128"/>
              </a:rPr>
              <a:t>月</a:t>
            </a:r>
            <a:r>
              <a:rPr lang="en-US" altLang="zh-TW" sz="1200" dirty="0" smtClean="0">
                <a:latin typeface="MS PMincho" pitchFamily="18" charset="-128"/>
                <a:ea typeface="MS PMincho" pitchFamily="18" charset="-128"/>
              </a:rPr>
              <a:t>1</a:t>
            </a:r>
            <a:r>
              <a:rPr lang="zh-TW" altLang="en-US" sz="1200" dirty="0" smtClean="0">
                <a:latin typeface="MS PMincho" pitchFamily="18" charset="-128"/>
                <a:ea typeface="MS PMincho" pitchFamily="18" charset="-128"/>
              </a:rPr>
              <a:t>日 </a:t>
            </a:r>
          </a:p>
          <a:p>
            <a:r>
              <a:rPr lang="zh-TW" altLang="en-US" sz="1200" dirty="0" smtClean="0">
                <a:latin typeface="MS PMincho" pitchFamily="18" charset="-128"/>
                <a:ea typeface="MS PMincho" pitchFamily="18" charset="-128"/>
              </a:rPr>
              <a:t>資本金：</a:t>
            </a:r>
            <a:r>
              <a:rPr lang="en-US" altLang="zh-TW" sz="1200" dirty="0" smtClean="0">
                <a:latin typeface="MS PMincho" pitchFamily="18" charset="-128"/>
                <a:ea typeface="MS PMincho" pitchFamily="18" charset="-128"/>
              </a:rPr>
              <a:t>2000</a:t>
            </a:r>
            <a:r>
              <a:rPr lang="zh-TW" altLang="en-US" sz="1200" dirty="0" smtClean="0">
                <a:latin typeface="MS PMincho" pitchFamily="18" charset="-128"/>
                <a:ea typeface="MS PMincho" pitchFamily="18" charset="-128"/>
              </a:rPr>
              <a:t>万元（</a:t>
            </a:r>
            <a:r>
              <a:rPr lang="en-US" altLang="zh-TW" sz="1200" dirty="0" smtClean="0">
                <a:latin typeface="MS PMincho" pitchFamily="18" charset="-128"/>
                <a:ea typeface="MS PMincho" pitchFamily="18" charset="-128"/>
              </a:rPr>
              <a:t>RMB) </a:t>
            </a:r>
          </a:p>
          <a:p>
            <a:r>
              <a:rPr lang="zh-TW" altLang="en-US" sz="1200" dirty="0" smtClean="0">
                <a:latin typeface="MS PMincho" pitchFamily="18" charset="-128"/>
                <a:ea typeface="MS PMincho" pitchFamily="18" charset="-128"/>
              </a:rPr>
              <a:t>従業員数：</a:t>
            </a:r>
            <a:r>
              <a:rPr lang="en-US" altLang="zh-TW" sz="1200" dirty="0" smtClean="0">
                <a:latin typeface="MS PMincho" pitchFamily="18" charset="-128"/>
                <a:ea typeface="MS PMincho" pitchFamily="18" charset="-128"/>
              </a:rPr>
              <a:t>135</a:t>
            </a:r>
            <a:r>
              <a:rPr lang="zh-TW" altLang="en-US" sz="1200" dirty="0" smtClean="0">
                <a:latin typeface="MS PMincho" pitchFamily="18" charset="-128"/>
                <a:ea typeface="MS PMincho" pitchFamily="18" charset="-128"/>
              </a:rPr>
              <a:t>名 </a:t>
            </a:r>
            <a:endParaRPr lang="zh-TW" altLang="en-US" sz="1200" dirty="0" smtClean="0">
              <a:latin typeface="MS PMincho" pitchFamily="18" charset="-128"/>
              <a:ea typeface="MS PMincho" pitchFamily="18" charset="-128"/>
            </a:endParaRPr>
          </a:p>
          <a:p>
            <a:r>
              <a:rPr lang="zh-TW" altLang="en-US" sz="1200" dirty="0" smtClean="0">
                <a:latin typeface="MS PMincho" pitchFamily="18" charset="-128"/>
                <a:ea typeface="MS PMincho" pitchFamily="18" charset="-128"/>
              </a:rPr>
              <a:t>法人代表：張文波 </a:t>
            </a:r>
          </a:p>
          <a:p>
            <a:r>
              <a:rPr lang="en-US" altLang="zh-CN" sz="1200" dirty="0" smtClean="0">
                <a:latin typeface="MS PMincho" pitchFamily="18" charset="-128"/>
                <a:ea typeface="MS PMincho" pitchFamily="18" charset="-128"/>
              </a:rPr>
              <a:t>TEL No</a:t>
            </a:r>
            <a:r>
              <a:rPr lang="zh-CN" altLang="en-US" sz="1200" dirty="0" smtClean="0">
                <a:latin typeface="MS PMincho" pitchFamily="18" charset="-128"/>
                <a:ea typeface="MS PMincho" pitchFamily="18" charset="-128"/>
              </a:rPr>
              <a:t>：</a:t>
            </a:r>
            <a:r>
              <a:rPr lang="en-US" altLang="zh-CN" sz="1200" dirty="0" smtClean="0">
                <a:latin typeface="MS PMincho" pitchFamily="18" charset="-128"/>
                <a:ea typeface="MS PMincho" pitchFamily="18" charset="-128"/>
              </a:rPr>
              <a:t>+86 0769-8288-4326 </a:t>
            </a:r>
          </a:p>
          <a:p>
            <a:r>
              <a:rPr lang="en-US" altLang="zh-CN" sz="1200" dirty="0" smtClean="0">
                <a:latin typeface="MS PMincho" pitchFamily="18" charset="-128"/>
                <a:ea typeface="MS PMincho" pitchFamily="18" charset="-128"/>
              </a:rPr>
              <a:t>FAX No</a:t>
            </a:r>
            <a:r>
              <a:rPr lang="zh-CN" altLang="en-US" sz="1200" dirty="0" smtClean="0">
                <a:latin typeface="MS PMincho" pitchFamily="18" charset="-128"/>
                <a:ea typeface="MS PMincho" pitchFamily="18" charset="-128"/>
              </a:rPr>
              <a:t>：</a:t>
            </a:r>
            <a:r>
              <a:rPr lang="en-US" altLang="zh-CN" sz="1200" dirty="0" smtClean="0">
                <a:latin typeface="MS PMincho" pitchFamily="18" charset="-128"/>
                <a:ea typeface="MS PMincho" pitchFamily="18" charset="-128"/>
              </a:rPr>
              <a:t>+86 0769-8288-4300 </a:t>
            </a:r>
          </a:p>
          <a:p>
            <a:r>
              <a:rPr lang="ja-JP" altLang="en-US" sz="1200" dirty="0" smtClean="0">
                <a:latin typeface="MS PMincho" pitchFamily="18" charset="-128"/>
                <a:ea typeface="MS PMincho" pitchFamily="18" charset="-128"/>
              </a:rPr>
              <a:t>ホームページ：</a:t>
            </a:r>
            <a:r>
              <a:rPr lang="en-US" altLang="zh-CN" sz="1200" dirty="0" smtClean="0">
                <a:latin typeface="MS PMincho" pitchFamily="18" charset="-128"/>
                <a:ea typeface="MS PMincho" pitchFamily="18" charset="-128"/>
              </a:rPr>
              <a:t>Http://www.econn-tech.cn </a:t>
            </a:r>
          </a:p>
          <a:p>
            <a:r>
              <a:rPr lang="zh-TW" altLang="en-US" sz="1200" dirty="0" smtClean="0">
                <a:latin typeface="MS PMincho" pitchFamily="18" charset="-128"/>
                <a:ea typeface="MS PMincho" pitchFamily="18" charset="-128"/>
              </a:rPr>
              <a:t>住所：中国広東省東莞市虎門鎭新安大道</a:t>
            </a:r>
            <a:r>
              <a:rPr lang="en-US" altLang="zh-TW" sz="1200" dirty="0" smtClean="0">
                <a:latin typeface="MS PMincho" pitchFamily="18" charset="-128"/>
                <a:ea typeface="MS PMincho" pitchFamily="18" charset="-128"/>
              </a:rPr>
              <a:t>5</a:t>
            </a:r>
            <a:r>
              <a:rPr lang="en-US" altLang="ja-JP" sz="1200" dirty="0" smtClean="0">
                <a:latin typeface="MS PMincho" pitchFamily="18" charset="-128"/>
                <a:ea typeface="MS PMincho" pitchFamily="18" charset="-128"/>
              </a:rPr>
              <a:t>1</a:t>
            </a:r>
            <a:r>
              <a:rPr lang="zh-TW" altLang="en-US" sz="1200" dirty="0" smtClean="0">
                <a:latin typeface="MS PMincho" pitchFamily="18" charset="-128"/>
                <a:ea typeface="MS PMincho" pitchFamily="18" charset="-128"/>
              </a:rPr>
              <a:t>番</a:t>
            </a:r>
            <a:endParaRPr lang="en-US" altLang="zh-CN" sz="1200" dirty="0" smtClean="0">
              <a:solidFill>
                <a:prstClr val="white"/>
              </a:solidFill>
              <a:latin typeface="MS PMincho" pitchFamily="18" charset="-128"/>
              <a:ea typeface="MS PMincho" pitchFamily="18" charset="-128"/>
            </a:endParaRPr>
          </a:p>
          <a:p>
            <a:endParaRPr lang="en-US" altLang="zh-CN" sz="900" dirty="0" smtClean="0">
              <a:latin typeface="MS Mincho" pitchFamily="49" charset="-128"/>
              <a:ea typeface="MS Mincho" pitchFamily="49" charset="-128"/>
            </a:endParaRPr>
          </a:p>
          <a:p>
            <a:r>
              <a:rPr lang="zh-CN" altLang="en-US" sz="1200" dirty="0" smtClean="0">
                <a:latin typeface="MS Mincho" pitchFamily="49" charset="-128"/>
                <a:ea typeface="MS Mincho" pitchFamily="49" charset="-128"/>
              </a:rPr>
              <a:t>事</a:t>
            </a:r>
            <a:r>
              <a:rPr lang="zh-CN" altLang="en-US" sz="1200" dirty="0" smtClean="0">
                <a:latin typeface="MS Mincho" pitchFamily="49" charset="-128"/>
                <a:ea typeface="MS Mincho" pitchFamily="49" charset="-128"/>
              </a:rPr>
              <a:t>業内容： </a:t>
            </a:r>
          </a:p>
          <a:p>
            <a:r>
              <a:rPr lang="ja-JP" altLang="en-US" sz="1200" dirty="0" smtClean="0">
                <a:latin typeface="MS Mincho" pitchFamily="49" charset="-128"/>
                <a:ea typeface="MS Mincho" pitchFamily="49" charset="-128"/>
              </a:rPr>
              <a:t>プラスチックとプレス精密金型製作、精密金型部品加工、組立。 </a:t>
            </a:r>
          </a:p>
          <a:p>
            <a:endParaRPr lang="en-US" altLang="zh-CN" sz="1200" dirty="0" smtClean="0">
              <a:latin typeface="MS Mincho" pitchFamily="49" charset="-128"/>
              <a:ea typeface="MS Mincho" pitchFamily="49" charset="-128"/>
            </a:endParaRPr>
          </a:p>
          <a:p>
            <a:r>
              <a:rPr lang="zh-CN" altLang="en-US" sz="1200" dirty="0" smtClean="0">
                <a:latin typeface="MS Mincho" pitchFamily="49" charset="-128"/>
                <a:ea typeface="MS Mincho" pitchFamily="49" charset="-128"/>
              </a:rPr>
              <a:t>加工</a:t>
            </a:r>
            <a:r>
              <a:rPr lang="zh-CN" altLang="en-US" sz="1200" dirty="0" smtClean="0">
                <a:latin typeface="MS Mincho" pitchFamily="49" charset="-128"/>
                <a:ea typeface="MS Mincho" pitchFamily="49" charset="-128"/>
              </a:rPr>
              <a:t>品目： </a:t>
            </a:r>
          </a:p>
          <a:p>
            <a:r>
              <a:rPr lang="ja-JP" altLang="en-US" sz="1200" dirty="0" smtClean="0">
                <a:latin typeface="MS PMincho" pitchFamily="18" charset="-128"/>
                <a:ea typeface="MS PMincho" pitchFamily="18" charset="-128"/>
              </a:rPr>
              <a:t>精密コネクター金型部品、精密電子部品、精密半導体金型部品</a:t>
            </a:r>
            <a:endParaRPr lang="en-US" altLang="ja-JP" sz="1200" dirty="0" smtClean="0">
              <a:latin typeface="MS PMincho" pitchFamily="18" charset="-128"/>
              <a:ea typeface="MS PMincho" pitchFamily="18" charset="-128"/>
            </a:endParaRPr>
          </a:p>
          <a:p>
            <a:r>
              <a:rPr lang="zh-CN" altLang="en-US" sz="1200" dirty="0" smtClean="0"/>
              <a:t>精密</a:t>
            </a:r>
            <a:r>
              <a:rPr lang="zh-CN" altLang="en-US" sz="1200" dirty="0" smtClean="0"/>
              <a:t>医療金型</a:t>
            </a:r>
            <a:r>
              <a:rPr lang="zh-CN" altLang="en-US" sz="1200" dirty="0" smtClean="0"/>
              <a:t>部</a:t>
            </a:r>
            <a:r>
              <a:rPr lang="ja-JP" altLang="en-US" sz="1200" dirty="0" smtClean="0">
                <a:latin typeface="MS PMincho" pitchFamily="18" charset="-128"/>
                <a:ea typeface="MS PMincho" pitchFamily="18" charset="-128"/>
              </a:rPr>
              <a:t>品、自動車コネクタ</a:t>
            </a:r>
            <a:r>
              <a:rPr lang="en-US" altLang="ja-JP" sz="1200" dirty="0" smtClean="0">
                <a:latin typeface="MS PMincho" pitchFamily="18" charset="-128"/>
                <a:ea typeface="MS PMincho" pitchFamily="18" charset="-128"/>
              </a:rPr>
              <a:t>-</a:t>
            </a:r>
            <a:r>
              <a:rPr lang="ja-JP" altLang="en-US" sz="1200" dirty="0" smtClean="0">
                <a:latin typeface="MS PMincho" pitchFamily="18" charset="-128"/>
                <a:ea typeface="MS PMincho" pitchFamily="18" charset="-128"/>
              </a:rPr>
              <a:t>金型部品、機</a:t>
            </a:r>
            <a:r>
              <a:rPr lang="zh-CN" altLang="en-US" sz="1200" dirty="0" smtClean="0">
                <a:latin typeface="MS PMincho" pitchFamily="18" charset="-128"/>
                <a:ea typeface="MS PMincho" pitchFamily="18" charset="-128"/>
              </a:rPr>
              <a:t>械</a:t>
            </a:r>
            <a:r>
              <a:rPr lang="ja-JP" altLang="en-US" sz="1200" dirty="0" smtClean="0">
                <a:latin typeface="MS PMincho" pitchFamily="18" charset="-128"/>
                <a:ea typeface="MS PMincho" pitchFamily="18" charset="-128"/>
              </a:rPr>
              <a:t>部</a:t>
            </a:r>
            <a:r>
              <a:rPr lang="ja-JP" altLang="en-US" sz="1200" dirty="0" smtClean="0">
                <a:latin typeface="MS PMincho" pitchFamily="18" charset="-128"/>
                <a:ea typeface="MS PMincho" pitchFamily="18" charset="-128"/>
              </a:rPr>
              <a:t>品及び治具加工</a:t>
            </a:r>
            <a:endParaRPr lang="zh-CN" altLang="en-US" sz="1200" dirty="0" smtClean="0">
              <a:solidFill>
                <a:srgbClr val="000000"/>
              </a:solidFill>
            </a:endParaRPr>
          </a:p>
          <a:p>
            <a:endParaRPr lang="zh-CN" altLang="en-US" sz="1200" dirty="0" smtClean="0">
              <a:latin typeface="MS PMincho" pitchFamily="18" charset="-128"/>
              <a:ea typeface="MS PMincho" pitchFamily="18" charset="-128"/>
            </a:endParaRPr>
          </a:p>
          <a:p>
            <a:endParaRPr lang="zh-CN" altLang="en-US" sz="1200" dirty="0" smtClean="0">
              <a:latin typeface="MS PMincho" pitchFamily="18" charset="-128"/>
              <a:ea typeface="MS PMincho" pitchFamily="18" charset="-128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777543" y="1331699"/>
            <a:ext cx="3665820" cy="196904"/>
            <a:chOff x="5444484" y="3347558"/>
            <a:chExt cx="4887760" cy="262538"/>
          </a:xfrm>
        </p:grpSpPr>
        <p:sp>
          <p:nvSpPr>
            <p:cNvPr id="9" name="任意多边形 8"/>
            <p:cNvSpPr/>
            <p:nvPr/>
          </p:nvSpPr>
          <p:spPr>
            <a:xfrm flipV="1">
              <a:off x="5545778" y="3347558"/>
              <a:ext cx="4786466" cy="178129"/>
            </a:xfrm>
            <a:custGeom>
              <a:avLst/>
              <a:gdLst>
                <a:gd name="connsiteX0" fmla="*/ 0 w 7267699"/>
                <a:gd name="connsiteY0" fmla="*/ 0 h 0"/>
                <a:gd name="connsiteX1" fmla="*/ 7267699 w 726769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67699">
                  <a:moveTo>
                    <a:pt x="0" y="0"/>
                  </a:moveTo>
                  <a:lnTo>
                    <a:pt x="7267699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444484" y="3443844"/>
              <a:ext cx="166252" cy="1662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2" name="图片 11" descr="未命名16794479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1848534"/>
            <a:ext cx="3164219" cy="329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0451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Tm="3000" advClick="0" p14:dur="800" spd="slow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545766" cy="2193083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 rot="5400000">
            <a:off x="2984829" y="140387"/>
            <a:ext cx="2867722" cy="5732367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519377"/>
            <a:ext cx="3572081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微软雅黑" panose="020B0503020204020204" pitchFamily="34" charset="-122"/>
                <a:cs typeface="Gisha" panose="020B0502040204020203" pitchFamily="34" charset="-79"/>
              </a:rPr>
              <a:t>02</a:t>
            </a:r>
            <a:r>
              <a:rPr lang="ja-JP" altLang="en-US" sz="5400" dirty="0" smtClean="0">
                <a:solidFill>
                  <a:schemeClr val="bg1"/>
                </a:solidFill>
              </a:rPr>
              <a:t>品質方針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21" name="TextBox 62"/>
          <p:cNvSpPr txBox="1"/>
          <p:nvPr/>
        </p:nvSpPr>
        <p:spPr>
          <a:xfrm>
            <a:off x="2131407" y="2414279"/>
            <a:ext cx="3282630" cy="1823576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endParaRPr lang="zh-CN" altLang="en-US" sz="900" dirty="0" smtClean="0"/>
          </a:p>
          <a:p>
            <a:r>
              <a:rPr lang="ja-JP" altLang="en-US" sz="2400" dirty="0" smtClean="0">
                <a:latin typeface="MS Mincho" pitchFamily="49" charset="-128"/>
                <a:ea typeface="MS Mincho" pitchFamily="49" charset="-128"/>
              </a:rPr>
              <a:t>最高品質を求め</a:t>
            </a:r>
            <a:r>
              <a:rPr lang="ja-JP" altLang="en-US" sz="2400" dirty="0" smtClean="0">
                <a:latin typeface="MS Mincho" pitchFamily="49" charset="-128"/>
                <a:ea typeface="MS Mincho" pitchFamily="49" charset="-128"/>
              </a:rPr>
              <a:t>、</a:t>
            </a:r>
            <a:endParaRPr lang="en-US" altLang="ja-JP" sz="2400" dirty="0" smtClean="0">
              <a:latin typeface="MS Mincho" pitchFamily="49" charset="-128"/>
              <a:ea typeface="MS Mincho" pitchFamily="49" charset="-128"/>
            </a:endParaRPr>
          </a:p>
          <a:p>
            <a:r>
              <a:rPr lang="ja-JP" altLang="en-US" sz="2400" dirty="0" smtClean="0">
                <a:latin typeface="MS Mincho" pitchFamily="49" charset="-128"/>
                <a:ea typeface="MS Mincho" pitchFamily="49" charset="-128"/>
              </a:rPr>
              <a:t>顧</a:t>
            </a:r>
            <a:r>
              <a:rPr lang="ja-JP" altLang="en-US" sz="2400" dirty="0" smtClean="0">
                <a:latin typeface="MS Mincho" pitchFamily="49" charset="-128"/>
                <a:ea typeface="MS Mincho" pitchFamily="49" charset="-128"/>
              </a:rPr>
              <a:t>客のニーズを満足</a:t>
            </a:r>
            <a:r>
              <a:rPr lang="ja-JP" altLang="en-US" sz="2400" dirty="0" smtClean="0">
                <a:latin typeface="MS Mincho" pitchFamily="49" charset="-128"/>
                <a:ea typeface="MS Mincho" pitchFamily="49" charset="-128"/>
              </a:rPr>
              <a:t>し、</a:t>
            </a:r>
            <a:endParaRPr lang="en-US" altLang="ja-JP" sz="2400" dirty="0" smtClean="0">
              <a:latin typeface="MS Mincho" pitchFamily="49" charset="-128"/>
              <a:ea typeface="MS Mincho" pitchFamily="49" charset="-128"/>
            </a:endParaRPr>
          </a:p>
          <a:p>
            <a:r>
              <a:rPr lang="ja-JP" altLang="en-US" sz="2400" dirty="0" smtClean="0">
                <a:latin typeface="MS Mincho" pitchFamily="49" charset="-128"/>
                <a:ea typeface="MS Mincho" pitchFamily="49" charset="-128"/>
              </a:rPr>
              <a:t>継続的に改善して、</a:t>
            </a:r>
            <a:endParaRPr lang="en-US" altLang="ja-JP" sz="2400" dirty="0" smtClean="0">
              <a:latin typeface="MS Mincho" pitchFamily="49" charset="-128"/>
              <a:ea typeface="MS Mincho" pitchFamily="49" charset="-128"/>
            </a:endParaRPr>
          </a:p>
          <a:p>
            <a:r>
              <a:rPr lang="ja-JP" altLang="en-US" sz="2400" dirty="0" smtClean="0">
                <a:latin typeface="MS Mincho" pitchFamily="49" charset="-128"/>
                <a:ea typeface="MS Mincho" pitchFamily="49" charset="-128"/>
              </a:rPr>
              <a:t>長い発展を図る。</a:t>
            </a:r>
            <a:endParaRPr lang="zh-CN" altLang="en-US" sz="2400" dirty="0" smtClean="0">
              <a:latin typeface="MS Mincho" pitchFamily="49" charset="-128"/>
              <a:ea typeface="MS Mincho" pitchFamily="49" charset="-128"/>
            </a:endParaRPr>
          </a:p>
          <a:p>
            <a:endParaRPr lang="en-US" altLang="zh-CN" sz="9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972933" y="1930685"/>
            <a:ext cx="3205829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882693"/>
            <a:endParaRPr lang="zh-CN" altLang="en-US" sz="3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356605" y="2134265"/>
            <a:ext cx="3665820" cy="196904"/>
            <a:chOff x="5444484" y="3347558"/>
            <a:chExt cx="4887760" cy="262538"/>
          </a:xfrm>
        </p:grpSpPr>
        <p:sp>
          <p:nvSpPr>
            <p:cNvPr id="9" name="任意多边形 8"/>
            <p:cNvSpPr/>
            <p:nvPr/>
          </p:nvSpPr>
          <p:spPr>
            <a:xfrm flipV="1">
              <a:off x="5545778" y="3347558"/>
              <a:ext cx="4786466" cy="178129"/>
            </a:xfrm>
            <a:custGeom>
              <a:avLst/>
              <a:gdLst>
                <a:gd name="connsiteX0" fmla="*/ 0 w 7267699"/>
                <a:gd name="connsiteY0" fmla="*/ 0 h 0"/>
                <a:gd name="connsiteX1" fmla="*/ 7267699 w 726769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67699">
                  <a:moveTo>
                    <a:pt x="0" y="0"/>
                  </a:moveTo>
                  <a:lnTo>
                    <a:pt x="7267699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444484" y="3443844"/>
              <a:ext cx="166252" cy="1662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1" name="图片 10" descr="坤琦精密会社案内--2023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48300" y="2847975"/>
            <a:ext cx="36957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582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Tm="3000" advClick="0" p14:dur="800" spd="slow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0"/>
            <a:ext cx="2810434" cy="212510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81549" y="249981"/>
            <a:ext cx="2368376" cy="159899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微软雅黑" panose="020B0503020204020204" pitchFamily="34" charset="-122"/>
                <a:cs typeface="Gisha" panose="020B0502040204020203" pitchFamily="34" charset="-79"/>
              </a:rPr>
              <a:t>03</a:t>
            </a:r>
            <a:r>
              <a:rPr lang="ja-JP" altLang="en-US" sz="4800" dirty="0" smtClean="0">
                <a:solidFill>
                  <a:schemeClr val="bg1"/>
                </a:solidFill>
              </a:rPr>
              <a:t>会社</a:t>
            </a:r>
            <a:endParaRPr lang="en-US" altLang="ja-JP" sz="4800" dirty="0" smtClean="0">
              <a:solidFill>
                <a:schemeClr val="bg1"/>
              </a:solidFill>
            </a:endParaRPr>
          </a:p>
          <a:p>
            <a:r>
              <a:rPr lang="ja-JP" altLang="en-US" sz="4800" dirty="0" smtClean="0">
                <a:solidFill>
                  <a:schemeClr val="bg1"/>
                </a:solidFill>
              </a:rPr>
              <a:t>組</a:t>
            </a:r>
            <a:r>
              <a:rPr lang="ja-JP" altLang="en-US" sz="4800" dirty="0" smtClean="0">
                <a:solidFill>
                  <a:schemeClr val="bg1"/>
                </a:solidFill>
              </a:rPr>
              <a:t>織図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98271" y="1052548"/>
            <a:ext cx="815725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総経理</a:t>
            </a:r>
            <a:endParaRPr lang="zh-CN" altLang="en-US" b="1" dirty="0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5525870" y="1353746"/>
            <a:ext cx="1" cy="3566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550024" y="1707776"/>
            <a:ext cx="4652682" cy="13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>
            <a:off x="3547218" y="1716240"/>
            <a:ext cx="3" cy="296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369681" y="2012125"/>
            <a:ext cx="624950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000" b="1" dirty="0" smtClean="0"/>
              <a:t>生産部</a:t>
            </a:r>
            <a:endParaRPr lang="zh-CN" altLang="en-US" sz="1000" b="1" dirty="0"/>
          </a:p>
        </p:txBody>
      </p:sp>
      <p:cxnSp>
        <p:nvCxnSpPr>
          <p:cNvPr id="37" name="直接箭头连接符 36"/>
          <p:cNvCxnSpPr>
            <a:endCxn id="38" idx="0"/>
          </p:cNvCxnSpPr>
          <p:nvPr/>
        </p:nvCxnSpPr>
        <p:spPr>
          <a:xfrm>
            <a:off x="4568568" y="1709083"/>
            <a:ext cx="9818" cy="316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150788" y="2025284"/>
            <a:ext cx="855196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000" b="1" dirty="0" smtClean="0"/>
              <a:t>品</a:t>
            </a:r>
            <a:r>
              <a:rPr lang="ja-JP" altLang="en-US" sz="1000" b="1" dirty="0" smtClean="0"/>
              <a:t>質検査部</a:t>
            </a:r>
            <a:endParaRPr lang="zh-CN" altLang="en-US" sz="1000" b="1" dirty="0"/>
          </a:p>
        </p:txBody>
      </p:sp>
      <p:cxnSp>
        <p:nvCxnSpPr>
          <p:cNvPr id="43" name="直接箭头连接符 42"/>
          <p:cNvCxnSpPr/>
          <p:nvPr/>
        </p:nvCxnSpPr>
        <p:spPr>
          <a:xfrm flipH="1">
            <a:off x="5653619" y="1707777"/>
            <a:ext cx="869" cy="310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03335" y="2045454"/>
            <a:ext cx="572321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000" b="1" dirty="0" smtClean="0"/>
              <a:t>業務部</a:t>
            </a:r>
            <a:endParaRPr lang="zh-CN" altLang="en-US" sz="1000" b="1" dirty="0"/>
          </a:p>
        </p:txBody>
      </p:sp>
      <p:cxnSp>
        <p:nvCxnSpPr>
          <p:cNvPr id="47" name="直接箭头连接符 46"/>
          <p:cNvCxnSpPr>
            <a:endCxn id="49" idx="0"/>
          </p:cNvCxnSpPr>
          <p:nvPr/>
        </p:nvCxnSpPr>
        <p:spPr>
          <a:xfrm flipH="1">
            <a:off x="6735186" y="1708646"/>
            <a:ext cx="5177" cy="3235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435867" y="2032151"/>
            <a:ext cx="598637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000" b="1" dirty="0" smtClean="0"/>
              <a:t>質材部</a:t>
            </a:r>
            <a:endParaRPr lang="zh-CN" altLang="en-US" sz="1000" b="1" dirty="0"/>
          </a:p>
        </p:txBody>
      </p:sp>
      <p:cxnSp>
        <p:nvCxnSpPr>
          <p:cNvPr id="55" name="直接箭头连接符 54"/>
          <p:cNvCxnSpPr/>
          <p:nvPr/>
        </p:nvCxnSpPr>
        <p:spPr>
          <a:xfrm flipH="1">
            <a:off x="7355543" y="1701052"/>
            <a:ext cx="6721" cy="3227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126942" y="2023783"/>
            <a:ext cx="564775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000" b="1" dirty="0" smtClean="0"/>
              <a:t>管理部</a:t>
            </a:r>
            <a:endParaRPr lang="zh-CN" altLang="en-US" sz="1000" b="1" dirty="0"/>
          </a:p>
        </p:txBody>
      </p:sp>
      <p:cxnSp>
        <p:nvCxnSpPr>
          <p:cNvPr id="59" name="直接箭头连接符 58"/>
          <p:cNvCxnSpPr/>
          <p:nvPr/>
        </p:nvCxnSpPr>
        <p:spPr>
          <a:xfrm flipH="1">
            <a:off x="8189259" y="1714500"/>
            <a:ext cx="6723" cy="3496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866529" y="2050676"/>
            <a:ext cx="605118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000" b="1" dirty="0" smtClean="0"/>
              <a:t>財務部</a:t>
            </a:r>
            <a:endParaRPr lang="zh-CN" altLang="en-US" sz="1000" b="1" dirty="0"/>
          </a:p>
        </p:txBody>
      </p:sp>
      <p:cxnSp>
        <p:nvCxnSpPr>
          <p:cNvPr id="75" name="直接连接符 74"/>
          <p:cNvCxnSpPr/>
          <p:nvPr/>
        </p:nvCxnSpPr>
        <p:spPr>
          <a:xfrm>
            <a:off x="4377018" y="2689412"/>
            <a:ext cx="2716305" cy="1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/>
          <p:nvPr/>
        </p:nvCxnSpPr>
        <p:spPr>
          <a:xfrm>
            <a:off x="5667935" y="2272553"/>
            <a:ext cx="1" cy="403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/>
          <p:cNvCxnSpPr/>
          <p:nvPr/>
        </p:nvCxnSpPr>
        <p:spPr>
          <a:xfrm flipH="1">
            <a:off x="4363571" y="2682689"/>
            <a:ext cx="6723" cy="2622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980330" y="2958352"/>
            <a:ext cx="72614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b="1" dirty="0" smtClean="0"/>
              <a:t>五金</a:t>
            </a:r>
            <a:r>
              <a:rPr lang="ja-JP" altLang="en-US" sz="1000" b="1" dirty="0" smtClean="0"/>
              <a:t>部</a:t>
            </a:r>
            <a:endParaRPr lang="en-US" altLang="ja-JP" sz="1000" b="1" dirty="0" smtClean="0"/>
          </a:p>
          <a:p>
            <a:pPr algn="ctr"/>
            <a:r>
              <a:rPr lang="ja-JP" altLang="en-US" sz="1000" b="1" dirty="0" smtClean="0"/>
              <a:t>副総経理</a:t>
            </a:r>
            <a:endParaRPr lang="zh-CN" altLang="en-US" sz="1000" b="1" dirty="0"/>
          </a:p>
        </p:txBody>
      </p:sp>
      <p:cxnSp>
        <p:nvCxnSpPr>
          <p:cNvPr id="85" name="直接箭头连接符 84"/>
          <p:cNvCxnSpPr/>
          <p:nvPr/>
        </p:nvCxnSpPr>
        <p:spPr>
          <a:xfrm>
            <a:off x="5667934" y="2702859"/>
            <a:ext cx="6723" cy="262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217459" y="2978524"/>
            <a:ext cx="874059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/>
              <a:t>　</a:t>
            </a:r>
            <a:r>
              <a:rPr lang="zh-CN" altLang="en-US" sz="1000" b="1" dirty="0" smtClean="0"/>
              <a:t>塑</a:t>
            </a:r>
            <a:r>
              <a:rPr lang="zh-CN" altLang="en-US" sz="1000" b="1" dirty="0" smtClean="0"/>
              <a:t>模</a:t>
            </a:r>
            <a:r>
              <a:rPr lang="zh-CN" altLang="en-US" sz="1000" b="1" dirty="0" smtClean="0"/>
              <a:t>部</a:t>
            </a:r>
            <a:endParaRPr lang="en-US" altLang="zh-CN" sz="1000" b="1" dirty="0" smtClean="0"/>
          </a:p>
          <a:p>
            <a:pPr algn="ctr"/>
            <a:r>
              <a:rPr lang="ja-JP" altLang="en-US" sz="1000" b="1" dirty="0" smtClean="0"/>
              <a:t>副総経理</a:t>
            </a:r>
            <a:endParaRPr lang="zh-CN" altLang="en-US" sz="1000" b="1" dirty="0"/>
          </a:p>
        </p:txBody>
      </p:sp>
      <p:cxnSp>
        <p:nvCxnSpPr>
          <p:cNvPr id="88" name="直接箭头连接符 87"/>
          <p:cNvCxnSpPr/>
          <p:nvPr/>
        </p:nvCxnSpPr>
        <p:spPr>
          <a:xfrm>
            <a:off x="7106772" y="2709584"/>
            <a:ext cx="0" cy="268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777319" y="2991970"/>
            <a:ext cx="71269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b="1" dirty="0" smtClean="0"/>
              <a:t>　</a:t>
            </a:r>
            <a:r>
              <a:rPr lang="en-US" altLang="zh-CN" sz="1000" b="1" dirty="0" smtClean="0"/>
              <a:t>IC</a:t>
            </a:r>
            <a:r>
              <a:rPr lang="ja-JP" altLang="en-US" sz="1000" b="1" dirty="0" smtClean="0"/>
              <a:t>部</a:t>
            </a:r>
            <a:endParaRPr lang="en-US" altLang="ja-JP" sz="1000" b="1" dirty="0" smtClean="0"/>
          </a:p>
          <a:p>
            <a:pPr algn="ctr"/>
            <a:r>
              <a:rPr lang="ja-JP" altLang="en-US" sz="1000" b="1" dirty="0" smtClean="0"/>
              <a:t>副総経理</a:t>
            </a:r>
            <a:endParaRPr lang="zh-CN" altLang="en-US" sz="1000" b="1" dirty="0"/>
          </a:p>
        </p:txBody>
      </p:sp>
      <p:cxnSp>
        <p:nvCxnSpPr>
          <p:cNvPr id="99" name="直接箭头连接符 98"/>
          <p:cNvCxnSpPr/>
          <p:nvPr/>
        </p:nvCxnSpPr>
        <p:spPr>
          <a:xfrm>
            <a:off x="4626853" y="3643862"/>
            <a:ext cx="0" cy="221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4470617" y="3860031"/>
            <a:ext cx="259265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/>
              <a:t>ワイヤーカット</a:t>
            </a:r>
            <a:endParaRPr lang="zh-CN" altLang="en-US" sz="1000" dirty="0"/>
          </a:p>
        </p:txBody>
      </p:sp>
      <p:cxnSp>
        <p:nvCxnSpPr>
          <p:cNvPr id="102" name="直接箭头连接符 101"/>
          <p:cNvCxnSpPr/>
          <p:nvPr/>
        </p:nvCxnSpPr>
        <p:spPr>
          <a:xfrm flipH="1">
            <a:off x="4999982" y="3643718"/>
            <a:ext cx="6723" cy="215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4904695" y="3872462"/>
            <a:ext cx="29583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研磨</a:t>
            </a:r>
            <a:endParaRPr lang="zh-CN" altLang="en-US" sz="1000" dirty="0"/>
          </a:p>
        </p:txBody>
      </p:sp>
      <p:cxnSp>
        <p:nvCxnSpPr>
          <p:cNvPr id="105" name="直接箭头连接符 104"/>
          <p:cNvCxnSpPr/>
          <p:nvPr/>
        </p:nvCxnSpPr>
        <p:spPr>
          <a:xfrm>
            <a:off x="5659230" y="3644153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5498733" y="3879330"/>
            <a:ext cx="289113" cy="4101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放電</a:t>
            </a:r>
            <a:endParaRPr lang="zh-CN" altLang="en-US" sz="1000" dirty="0"/>
          </a:p>
        </p:txBody>
      </p:sp>
      <p:cxnSp>
        <p:nvCxnSpPr>
          <p:cNvPr id="108" name="直接箭头连接符 107"/>
          <p:cNvCxnSpPr/>
          <p:nvPr/>
        </p:nvCxnSpPr>
        <p:spPr>
          <a:xfrm flipH="1">
            <a:off x="6376517" y="3676609"/>
            <a:ext cx="6724" cy="235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249787" y="3918078"/>
            <a:ext cx="242047" cy="8617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マシニング</a:t>
            </a:r>
            <a:endParaRPr lang="zh-CN" altLang="en-US" sz="1000" dirty="0"/>
          </a:p>
        </p:txBody>
      </p:sp>
      <p:cxnSp>
        <p:nvCxnSpPr>
          <p:cNvPr id="119" name="直接箭头连接符 118"/>
          <p:cNvCxnSpPr/>
          <p:nvPr/>
        </p:nvCxnSpPr>
        <p:spPr>
          <a:xfrm>
            <a:off x="7017187" y="3663598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6882860" y="3898922"/>
            <a:ext cx="242047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フライス</a:t>
            </a:r>
            <a:endParaRPr lang="zh-CN" altLang="en-US" sz="1000" dirty="0"/>
          </a:p>
        </p:txBody>
      </p:sp>
      <p:cxnSp>
        <p:nvCxnSpPr>
          <p:cNvPr id="125" name="直接连接符 124"/>
          <p:cNvCxnSpPr/>
          <p:nvPr/>
        </p:nvCxnSpPr>
        <p:spPr>
          <a:xfrm flipH="1">
            <a:off x="4249271" y="3351738"/>
            <a:ext cx="6726" cy="2856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>
            <a:stCxn id="86" idx="2"/>
          </p:cNvCxnSpPr>
          <p:nvPr/>
        </p:nvCxnSpPr>
        <p:spPr>
          <a:xfrm>
            <a:off x="5654489" y="3378634"/>
            <a:ext cx="2950" cy="298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>
            <a:off x="4262814" y="3644443"/>
            <a:ext cx="288792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箭头连接符 149"/>
          <p:cNvCxnSpPr/>
          <p:nvPr/>
        </p:nvCxnSpPr>
        <p:spPr>
          <a:xfrm flipH="1">
            <a:off x="4247287" y="3630851"/>
            <a:ext cx="6724" cy="181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4112817" y="3819980"/>
            <a:ext cx="262217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材料取り</a:t>
            </a:r>
            <a:endParaRPr lang="zh-CN" altLang="en-US" sz="1000" dirty="0"/>
          </a:p>
        </p:txBody>
      </p:sp>
      <p:cxnSp>
        <p:nvCxnSpPr>
          <p:cNvPr id="160" name="直接连接符 159"/>
          <p:cNvCxnSpPr/>
          <p:nvPr/>
        </p:nvCxnSpPr>
        <p:spPr>
          <a:xfrm>
            <a:off x="7133666" y="3398659"/>
            <a:ext cx="3917" cy="232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926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Tm="3000" advClick="0" p14:dur="800" spd="slow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573007" cy="1545928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605214" y="197354"/>
            <a:ext cx="4080943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微软雅黑" panose="020B0503020204020204" pitchFamily="34" charset="-122"/>
                <a:cs typeface="Gisha" panose="020B0502040204020203" pitchFamily="34" charset="-79"/>
              </a:rPr>
              <a:t>04</a:t>
            </a:r>
            <a:r>
              <a:rPr lang="ja-JP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微软雅黑" panose="020B0503020204020204" pitchFamily="34" charset="-122"/>
                <a:cs typeface="Gisha" panose="020B0502040204020203" pitchFamily="34" charset="-79"/>
              </a:rPr>
              <a:t>設備一覧</a:t>
            </a:r>
            <a:endParaRPr lang="zh-CN" altLang="en-US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11" name="图片 10" descr="坤琦精密会社案内--2023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55522"/>
            <a:ext cx="4551545" cy="3351977"/>
          </a:xfrm>
          <a:prstGeom prst="rect">
            <a:avLst/>
          </a:prstGeom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 cstate="print"/>
          <a:srcRect l="4349" t="5983" r="11305" b="2991"/>
          <a:stretch>
            <a:fillRect/>
          </a:stretch>
        </p:blipFill>
        <p:spPr bwMode="auto">
          <a:xfrm>
            <a:off x="4666049" y="1189151"/>
            <a:ext cx="1877525" cy="185737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 l="8733" t="6543" r="10078"/>
          <a:stretch>
            <a:fillRect/>
          </a:stretch>
        </p:blipFill>
        <p:spPr bwMode="auto">
          <a:xfrm>
            <a:off x="6644620" y="1204125"/>
            <a:ext cx="1867431" cy="18669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15" name="Picture 68"/>
          <p:cNvPicPr>
            <a:picLocks noChangeAspect="1" noChangeArrowheads="1"/>
          </p:cNvPicPr>
          <p:nvPr/>
        </p:nvPicPr>
        <p:blipFill>
          <a:blip r:embed="rId7" cstate="print"/>
          <a:srcRect l="8179" t="4808" r="15242"/>
          <a:stretch>
            <a:fillRect/>
          </a:stretch>
        </p:blipFill>
        <p:spPr bwMode="auto">
          <a:xfrm>
            <a:off x="4731833" y="3218970"/>
            <a:ext cx="1877525" cy="181927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16" name="Picture 81"/>
          <p:cNvPicPr>
            <a:picLocks noChangeAspect="1" noChangeArrowheads="1"/>
          </p:cNvPicPr>
          <p:nvPr/>
        </p:nvPicPr>
        <p:blipFill>
          <a:blip r:embed="rId8" cstate="print"/>
          <a:srcRect l="10213" t="2884" r="8086"/>
          <a:stretch>
            <a:fillRect/>
          </a:stretch>
        </p:blipFill>
        <p:spPr bwMode="auto">
          <a:xfrm>
            <a:off x="6726625" y="3238500"/>
            <a:ext cx="1887620" cy="19050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0015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Tm="3000" advClick="0" p14:dur="800" spd="slow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573007" cy="1545928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605214" y="197354"/>
            <a:ext cx="4080943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微软雅黑" panose="020B0503020204020204" pitchFamily="34" charset="-122"/>
                <a:cs typeface="Gisha" panose="020B0502040204020203" pitchFamily="34" charset="-79"/>
              </a:rPr>
              <a:t>04</a:t>
            </a:r>
            <a:r>
              <a:rPr lang="ja-JP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微软雅黑" panose="020B0503020204020204" pitchFamily="34" charset="-122"/>
                <a:cs typeface="Gisha" panose="020B0502040204020203" pitchFamily="34" charset="-79"/>
              </a:rPr>
              <a:t>設備一覧</a:t>
            </a:r>
            <a:endParaRPr lang="zh-CN" altLang="en-US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11" name="图片 10" descr="坤琦精密会社案内--2023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55522"/>
            <a:ext cx="4551545" cy="3351977"/>
          </a:xfrm>
          <a:prstGeom prst="rect">
            <a:avLst/>
          </a:prstGeom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 cstate="print"/>
          <a:srcRect l="4349" t="5983" r="11305" b="2991"/>
          <a:stretch>
            <a:fillRect/>
          </a:stretch>
        </p:blipFill>
        <p:spPr bwMode="auto">
          <a:xfrm>
            <a:off x="4666049" y="1189151"/>
            <a:ext cx="1877525" cy="185737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 l="8733" t="6543" r="10078"/>
          <a:stretch>
            <a:fillRect/>
          </a:stretch>
        </p:blipFill>
        <p:spPr bwMode="auto">
          <a:xfrm>
            <a:off x="6644620" y="1204125"/>
            <a:ext cx="1867431" cy="18669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15" name="Picture 68"/>
          <p:cNvPicPr>
            <a:picLocks noChangeAspect="1" noChangeArrowheads="1"/>
          </p:cNvPicPr>
          <p:nvPr/>
        </p:nvPicPr>
        <p:blipFill>
          <a:blip r:embed="rId7" cstate="print"/>
          <a:srcRect l="8179" t="4808" r="15242"/>
          <a:stretch>
            <a:fillRect/>
          </a:stretch>
        </p:blipFill>
        <p:spPr bwMode="auto">
          <a:xfrm>
            <a:off x="4731833" y="3218970"/>
            <a:ext cx="1877525" cy="181927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16" name="Picture 81"/>
          <p:cNvPicPr>
            <a:picLocks noChangeAspect="1" noChangeArrowheads="1"/>
          </p:cNvPicPr>
          <p:nvPr/>
        </p:nvPicPr>
        <p:blipFill>
          <a:blip r:embed="rId8" cstate="print"/>
          <a:srcRect l="10213" t="2884" r="8086"/>
          <a:stretch>
            <a:fillRect/>
          </a:stretch>
        </p:blipFill>
        <p:spPr bwMode="auto">
          <a:xfrm>
            <a:off x="6726625" y="3238500"/>
            <a:ext cx="1887620" cy="19050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0015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Tm="3000" advClick="0" p14:dur="800" spd="slow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4184182" y="3674923"/>
            <a:ext cx="672857" cy="346249"/>
          </a:xfrm>
          <a:prstGeom prst="rect">
            <a:avLst/>
          </a:prstGeom>
          <a:effectLst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1800" dirty="0">
                <a:solidFill>
                  <a:prstClr val="white"/>
                </a:solidFill>
                <a:latin typeface="Impact" panose="020B0806030902050204" pitchFamily="34" charset="0"/>
                <a:ea typeface="Dotum" panose="020B0600000101010101" pitchFamily="34" charset="-127"/>
              </a:rPr>
              <a:t>04%</a:t>
            </a:r>
            <a:endParaRPr lang="zh-CN" altLang="en-US" sz="1800" dirty="0">
              <a:solidFill>
                <a:prstClr val="white"/>
              </a:solidFill>
              <a:latin typeface="Impact" panose="020B0806030902050204" pitchFamily="34" charset="0"/>
              <a:ea typeface="Dotum" panose="020B0600000101010101" pitchFamily="34" charset="-127"/>
            </a:endParaRPr>
          </a:p>
        </p:txBody>
      </p:sp>
      <p:graphicFrame>
        <p:nvGraphicFramePr>
          <p:cNvPr id="34" name="表格 33"/>
          <p:cNvGraphicFramePr>
            <a:graphicFrameLocks noGrp="1"/>
          </p:cNvGraphicFramePr>
          <p:nvPr/>
        </p:nvGraphicFramePr>
        <p:xfrm>
          <a:off x="1" y="1"/>
          <a:ext cx="8746990" cy="5168685"/>
        </p:xfrm>
        <a:graphic>
          <a:graphicData uri="http://schemas.openxmlformats.org/drawingml/2006/table">
            <a:tbl>
              <a:tblPr/>
              <a:tblGrid>
                <a:gridCol w="294018"/>
                <a:gridCol w="325974"/>
                <a:gridCol w="1828015"/>
                <a:gridCol w="1214416"/>
                <a:gridCol w="1217611"/>
                <a:gridCol w="396284"/>
                <a:gridCol w="335563"/>
                <a:gridCol w="987511"/>
                <a:gridCol w="767000"/>
                <a:gridCol w="690299"/>
                <a:gridCol w="690299"/>
              </a:tblGrid>
              <a:tr h="1119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latin typeface="宋体"/>
                        </a:rPr>
                        <a:t>番号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latin typeface="宋体"/>
                        </a:rPr>
                        <a:t>設備名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i="0" u="none" strike="noStrike" dirty="0">
                          <a:latin typeface="宋体"/>
                        </a:rPr>
                        <a:t>ブランド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latin typeface="宋体"/>
                        </a:rPr>
                        <a:t>型番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latin typeface="宋体"/>
                        </a:rPr>
                        <a:t>産地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latin typeface="宋体"/>
                        </a:rPr>
                        <a:t>数量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latin typeface="宋体"/>
                        </a:rPr>
                        <a:t>購入年日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i="0" u="none" strike="noStrike" dirty="0">
                          <a:latin typeface="宋体"/>
                        </a:rPr>
                        <a:t>ストローク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latin typeface="宋体"/>
                        </a:rPr>
                        <a:t>最初精度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latin typeface="宋体"/>
                        </a:rPr>
                        <a:t>现有精度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3136">
                <a:tc rowSpan="30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 smtClean="0">
                          <a:latin typeface="宋体"/>
                        </a:rPr>
                        <a:t>加</a:t>
                      </a:r>
                      <a:endParaRPr lang="en-US" altLang="zh-CN" sz="1600" b="1" i="0" u="none" strike="noStrike" dirty="0" smtClean="0">
                        <a:latin typeface="宋体"/>
                      </a:endParaRPr>
                    </a:p>
                    <a:p>
                      <a:pPr algn="ctr" fontAlgn="ctr"/>
                      <a:r>
                        <a:rPr lang="zh-CN" altLang="en-US" sz="1600" b="1" i="0" u="none" strike="noStrike" dirty="0" smtClean="0">
                          <a:latin typeface="宋体"/>
                        </a:rPr>
                        <a:t>工</a:t>
                      </a:r>
                      <a:endParaRPr lang="en-US" altLang="zh-CN" sz="1600" b="1" i="0" u="none" strike="noStrike" dirty="0" smtClean="0">
                        <a:latin typeface="宋体"/>
                      </a:endParaRPr>
                    </a:p>
                    <a:p>
                      <a:pPr algn="ctr" fontAlgn="ctr"/>
                      <a:r>
                        <a:rPr lang="zh-CN" altLang="en-US" sz="1600" b="1" i="0" u="none" strike="noStrike" dirty="0" smtClean="0">
                          <a:latin typeface="宋体"/>
                        </a:rPr>
                        <a:t>設</a:t>
                      </a:r>
                      <a:endParaRPr lang="en-US" altLang="zh-CN" sz="1600" b="1" i="0" u="none" strike="noStrike" dirty="0" smtClean="0">
                        <a:latin typeface="宋体"/>
                      </a:endParaRPr>
                    </a:p>
                    <a:p>
                      <a:pPr algn="ctr" fontAlgn="ctr"/>
                      <a:r>
                        <a:rPr lang="zh-CN" altLang="en-US" sz="1600" b="1" i="0" u="none" strike="noStrike" dirty="0" smtClean="0">
                          <a:latin typeface="宋体"/>
                        </a:rPr>
                        <a:t>備</a:t>
                      </a:r>
                      <a:endParaRPr lang="zh-CN" altLang="en-US" sz="1600" b="1" i="0" u="none" strike="noStrike" dirty="0">
                        <a:latin typeface="宋体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 dirty="0">
                          <a:latin typeface="宋体"/>
                        </a:rPr>
                        <a:t>高速ＣＮＣマシニング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 dirty="0">
                          <a:latin typeface="宋体"/>
                        </a:rPr>
                        <a:t>東芝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宋体"/>
                        </a:rPr>
                        <a:t>UVM-450C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 dirty="0">
                          <a:latin typeface="宋体"/>
                        </a:rPr>
                        <a:t>日本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1</a:t>
                      </a:r>
                      <a:r>
                        <a:rPr lang="zh-CN" altLang="en-US" sz="700" b="0" i="0" u="none" strike="noStrike" dirty="0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2013</a:t>
                      </a:r>
                      <a:r>
                        <a:rPr lang="zh-CN" altLang="en-US" sz="700" b="0" i="0" u="none" strike="noStrike" dirty="0">
                          <a:latin typeface="宋体"/>
                        </a:rPr>
                        <a:t>年</a:t>
                      </a:r>
                      <a:r>
                        <a:rPr lang="en-US" altLang="zh-CN" sz="700" b="0" i="0" u="none" strike="noStrike" dirty="0">
                          <a:latin typeface="宋体"/>
                        </a:rPr>
                        <a:t>12</a:t>
                      </a:r>
                      <a:r>
                        <a:rPr lang="zh-CN" altLang="en-US" sz="700" b="0" i="0" u="none" strike="noStrike" dirty="0">
                          <a:latin typeface="宋体"/>
                        </a:rPr>
                        <a:t>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400*400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31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 dirty="0">
                          <a:latin typeface="宋体"/>
                        </a:rPr>
                        <a:t>高速ＣＮＣマシニング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 dirty="0">
                          <a:latin typeface="宋体"/>
                        </a:rPr>
                        <a:t>東芝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宋体"/>
                        </a:rPr>
                        <a:t>UVM-450C（V2）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日本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1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2014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年</a:t>
                      </a:r>
                      <a:r>
                        <a:rPr lang="en-US" altLang="zh-CN" sz="700" b="0" i="0" u="none" strike="noStrike">
                          <a:latin typeface="宋体"/>
                        </a:rPr>
                        <a:t>9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400*400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31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latin typeface="宋体"/>
                        </a:rPr>
                        <a:t>彫刻加工機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 dirty="0">
                          <a:latin typeface="宋体"/>
                        </a:rPr>
                        <a:t>北京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宋体"/>
                        </a:rPr>
                        <a:t>V400T(A10)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北京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4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2014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年</a:t>
                      </a:r>
                      <a:r>
                        <a:rPr lang="en-US" altLang="zh-CN" sz="700" b="0" i="0" u="none" strike="noStrike">
                          <a:latin typeface="宋体"/>
                        </a:rPr>
                        <a:t>5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400*300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31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 dirty="0">
                          <a:latin typeface="宋体"/>
                        </a:rPr>
                        <a:t>彫刻加工機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北京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宋体"/>
                        </a:rPr>
                        <a:t>V400T(A10)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北京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2021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年</a:t>
                      </a:r>
                      <a:r>
                        <a:rPr lang="en-US" altLang="zh-CN" sz="700" b="0" i="0" u="none" strike="noStrike">
                          <a:latin typeface="宋体"/>
                        </a:rPr>
                        <a:t>3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400*300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674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 dirty="0">
                          <a:latin typeface="宋体"/>
                        </a:rPr>
                        <a:t>正丰高速ＣＮＣマシニング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 dirty="0">
                          <a:latin typeface="宋体"/>
                        </a:rPr>
                        <a:t>村宇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宋体"/>
                        </a:rPr>
                        <a:t>(S5)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台湾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1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2020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年</a:t>
                      </a:r>
                      <a:r>
                        <a:rPr lang="en-US" altLang="zh-CN" sz="700" b="0" i="0" u="none" strike="noStrike">
                          <a:latin typeface="宋体"/>
                        </a:rPr>
                        <a:t>6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400*400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31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b="0" i="0" u="none" strike="noStrike" dirty="0">
                          <a:latin typeface="宋体"/>
                        </a:rPr>
                        <a:t>鏡面放電加工機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宋体"/>
                        </a:rPr>
                        <a:t>SODICK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宋体"/>
                        </a:rPr>
                        <a:t>AD30LS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日本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8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2012/2015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200*150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31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b="0" i="0" u="none" strike="noStrike" dirty="0">
                          <a:latin typeface="宋体"/>
                        </a:rPr>
                        <a:t>鏡面放電加工機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宋体"/>
                        </a:rPr>
                        <a:t>SODICK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宋体"/>
                        </a:rPr>
                        <a:t>AD32LS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日本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 smtClean="0">
                          <a:latin typeface="宋体"/>
                        </a:rPr>
                        <a:t>2</a:t>
                      </a:r>
                      <a:r>
                        <a:rPr lang="zh-CN" altLang="en-US" sz="700" b="0" i="0" u="none" strike="noStrike" dirty="0" smtClean="0">
                          <a:latin typeface="宋体"/>
                        </a:rPr>
                        <a:t>台</a:t>
                      </a:r>
                      <a:endParaRPr lang="zh-CN" altLang="en-US" sz="700" b="0" i="0" u="none" strike="noStrike" dirty="0">
                        <a:latin typeface="宋体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2019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年</a:t>
                      </a:r>
                      <a:r>
                        <a:rPr lang="en-US" altLang="zh-CN" sz="700" b="0" i="0" u="none" strike="noStrike">
                          <a:latin typeface="宋体"/>
                        </a:rPr>
                        <a:t>3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200*150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31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b="0" i="0" u="none" strike="noStrike" dirty="0">
                          <a:latin typeface="宋体"/>
                        </a:rPr>
                        <a:t>鏡面放電加工機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宋体"/>
                        </a:rPr>
                        <a:t>SODICK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宋体"/>
                        </a:rPr>
                        <a:t>AD32LS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日本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2021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年</a:t>
                      </a:r>
                      <a:r>
                        <a:rPr lang="en-US" altLang="zh-CN" sz="700" b="0" i="0" u="none" strike="noStrike">
                          <a:latin typeface="宋体"/>
                        </a:rPr>
                        <a:t>3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200*150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31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b="0" i="0" u="none" strike="noStrike" dirty="0">
                          <a:latin typeface="宋体"/>
                        </a:rPr>
                        <a:t>鏡面放電加工機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三菱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宋体"/>
                        </a:rPr>
                        <a:t>EA8A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日本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4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2016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200*150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31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宋体"/>
                        </a:rPr>
                        <a:t>PG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光学投影研磨機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宋体"/>
                        </a:rPr>
                        <a:t>WASINO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宋体"/>
                        </a:rPr>
                        <a:t>GLSC8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日本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2011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年</a:t>
                      </a:r>
                      <a:r>
                        <a:rPr lang="en-US" altLang="zh-CN" sz="700" b="0" i="0" u="none" strike="noStrike">
                          <a:latin typeface="宋体"/>
                        </a:rPr>
                        <a:t>3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150*100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31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700" b="0" i="0" u="none" strike="noStrike" dirty="0">
                          <a:latin typeface="宋体"/>
                        </a:rPr>
                        <a:t>OIL</a:t>
                      </a:r>
                      <a:r>
                        <a:rPr lang="ja-JP" altLang="en-US" sz="700" b="0" i="0" u="none" strike="noStrike" dirty="0">
                          <a:latin typeface="宋体"/>
                        </a:rPr>
                        <a:t>ワイヤーカット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宋体"/>
                        </a:rPr>
                        <a:t>SODICK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宋体"/>
                        </a:rPr>
                        <a:t>AP250LS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日本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4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2021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年</a:t>
                      </a:r>
                      <a:r>
                        <a:rPr lang="en-US" altLang="zh-CN" sz="700" b="0" i="0" u="none" strike="noStrike">
                          <a:latin typeface="宋体"/>
                        </a:rPr>
                        <a:t>9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250*150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31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latin typeface="宋体"/>
                        </a:rPr>
                        <a:t>JG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 dirty="0">
                          <a:latin typeface="宋体"/>
                        </a:rPr>
                        <a:t>豪泽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1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2021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年</a:t>
                      </a:r>
                      <a:r>
                        <a:rPr lang="en-US" altLang="zh-CN" sz="700" b="0" i="0" u="none" strike="noStrike">
                          <a:latin typeface="宋体"/>
                        </a:rPr>
                        <a:t>9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880*870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31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latin typeface="宋体"/>
                        </a:rPr>
                        <a:t>JG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 dirty="0">
                          <a:latin typeface="宋体"/>
                        </a:rPr>
                        <a:t>摩尔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宋体"/>
                        </a:rPr>
                        <a:t>G-3453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 dirty="0"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1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2021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年</a:t>
                      </a:r>
                      <a:r>
                        <a:rPr lang="en-US" altLang="zh-CN" sz="700" b="0" i="0" u="none" strike="noStrike">
                          <a:latin typeface="宋体"/>
                        </a:rPr>
                        <a:t>9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470*270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31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 dirty="0">
                          <a:latin typeface="宋体"/>
                        </a:rPr>
                        <a:t>ワイヤーカット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 dirty="0">
                          <a:latin typeface="宋体"/>
                        </a:rPr>
                        <a:t>西部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宋体"/>
                        </a:rPr>
                        <a:t>M50A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日本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3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2015/2016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500*350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40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latin typeface="宋体"/>
                        </a:rPr>
                        <a:t>ワイヤーカット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 dirty="0">
                          <a:latin typeface="宋体"/>
                        </a:rPr>
                        <a:t>西部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宋体"/>
                        </a:rPr>
                        <a:t>M50B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 dirty="0">
                          <a:latin typeface="宋体"/>
                        </a:rPr>
                        <a:t>日本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3</a:t>
                      </a:r>
                      <a:r>
                        <a:rPr lang="zh-CN" altLang="en-US" sz="700" b="0" i="0" u="none" strike="noStrike" dirty="0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2017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年</a:t>
                      </a:r>
                      <a:r>
                        <a:rPr lang="en-US" altLang="zh-CN" sz="700" b="0" i="0" u="none" strike="noStrike">
                          <a:latin typeface="宋体"/>
                        </a:rPr>
                        <a:t>2018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500*350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31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latin typeface="宋体"/>
                        </a:rPr>
                        <a:t>ワイヤーカット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 dirty="0">
                          <a:latin typeface="宋体"/>
                        </a:rPr>
                        <a:t>西部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宋体"/>
                        </a:rPr>
                        <a:t>M35B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日本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2</a:t>
                      </a:r>
                      <a:r>
                        <a:rPr lang="zh-CN" altLang="en-US" sz="700" b="0" i="0" u="none" strike="noStrike" dirty="0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2020</a:t>
                      </a:r>
                      <a:r>
                        <a:rPr lang="zh-CN" altLang="en-US" sz="700" b="0" i="0" u="none" strike="noStrike" dirty="0">
                          <a:latin typeface="宋体"/>
                        </a:rPr>
                        <a:t>年</a:t>
                      </a:r>
                      <a:r>
                        <a:rPr lang="en-US" altLang="zh-CN" sz="700" b="0" i="0" u="none" strike="noStrike" dirty="0">
                          <a:latin typeface="宋体"/>
                        </a:rPr>
                        <a:t>11</a:t>
                      </a:r>
                      <a:r>
                        <a:rPr lang="zh-CN" altLang="en-US" sz="700" b="0" i="0" u="none" strike="noStrike" dirty="0">
                          <a:latin typeface="宋体"/>
                        </a:rPr>
                        <a:t>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350*250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31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 dirty="0">
                          <a:latin typeface="宋体"/>
                        </a:rPr>
                        <a:t>ワイヤーカット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宋体"/>
                        </a:rPr>
                        <a:t>SODICK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宋体"/>
                        </a:rPr>
                        <a:t>AQ400LS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日本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2</a:t>
                      </a:r>
                      <a:r>
                        <a:rPr lang="zh-CN" altLang="en-US" sz="700" b="0" i="0" u="none" strike="noStrike" dirty="0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2018</a:t>
                      </a:r>
                      <a:r>
                        <a:rPr lang="zh-CN" altLang="en-US" sz="700" b="0" i="0" u="none" strike="noStrike" dirty="0">
                          <a:latin typeface="宋体"/>
                        </a:rPr>
                        <a:t>年</a:t>
                      </a:r>
                      <a:r>
                        <a:rPr lang="en-US" altLang="zh-CN" sz="700" b="0" i="0" u="none" strike="noStrike" dirty="0">
                          <a:latin typeface="宋体"/>
                        </a:rPr>
                        <a:t>10</a:t>
                      </a:r>
                      <a:r>
                        <a:rPr lang="zh-CN" altLang="en-US" sz="700" b="0" i="0" u="none" strike="noStrike" dirty="0">
                          <a:latin typeface="宋体"/>
                        </a:rPr>
                        <a:t>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400*250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31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latin typeface="宋体"/>
                        </a:rPr>
                        <a:t>ワイヤーカット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 dirty="0">
                          <a:latin typeface="宋体"/>
                        </a:rPr>
                        <a:t>庆鸿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宋体"/>
                        </a:rPr>
                        <a:t>G5030F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 dirty="0">
                          <a:latin typeface="宋体"/>
                        </a:rPr>
                        <a:t>台湾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3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2014</a:t>
                      </a:r>
                      <a:r>
                        <a:rPr lang="zh-CN" altLang="en-US" sz="700" b="0" i="0" u="none" strike="noStrike" dirty="0">
                          <a:latin typeface="宋体"/>
                        </a:rPr>
                        <a:t>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500*300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±0.005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40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>
                          <a:latin typeface="宋体"/>
                        </a:rPr>
                        <a:t>研磨加工機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 dirty="0">
                          <a:latin typeface="宋体"/>
                        </a:rPr>
                        <a:t>宇青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宋体"/>
                        </a:rPr>
                        <a:t>614S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台湾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6</a:t>
                      </a:r>
                      <a:r>
                        <a:rPr lang="zh-CN" altLang="en-US" sz="700" b="0" i="0" u="none" strike="noStrike" dirty="0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2012/14/16</a:t>
                      </a:r>
                      <a:r>
                        <a:rPr lang="zh-CN" altLang="en-US" sz="700" b="0" i="0" u="none" strike="noStrike" dirty="0">
                          <a:latin typeface="宋体"/>
                        </a:rPr>
                        <a:t>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350*150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±0.002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±0.002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40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>
                          <a:latin typeface="宋体"/>
                        </a:rPr>
                        <a:t>研磨加工機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 dirty="0">
                          <a:latin typeface="宋体"/>
                        </a:rPr>
                        <a:t>曙光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宋体"/>
                        </a:rPr>
                        <a:t>614S/618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 dirty="0">
                          <a:latin typeface="宋体"/>
                        </a:rPr>
                        <a:t>台湾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10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2012/14/16</a:t>
                      </a:r>
                      <a:r>
                        <a:rPr lang="zh-CN" altLang="en-US" sz="700" b="0" i="0" u="none" strike="noStrike" dirty="0">
                          <a:latin typeface="宋体"/>
                        </a:rPr>
                        <a:t>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350*150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±0.002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±0.002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31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>
                          <a:latin typeface="宋体"/>
                        </a:rPr>
                        <a:t>研磨加工機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米诺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宋体"/>
                        </a:rPr>
                        <a:t>MICC0-350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 dirty="0">
                          <a:latin typeface="宋体"/>
                        </a:rPr>
                        <a:t>日本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6</a:t>
                      </a:r>
                      <a:r>
                        <a:rPr lang="zh-CN" altLang="en-US" sz="700" b="0" i="0" u="none" strike="noStrike" dirty="0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2016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350*150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±0.002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±0.002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40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>
                          <a:latin typeface="宋体"/>
                        </a:rPr>
                        <a:t>研磨加工機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旺磐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宋体"/>
                        </a:rPr>
                        <a:t>614S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国产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9</a:t>
                      </a:r>
                      <a:r>
                        <a:rPr lang="zh-CN" altLang="en-US" sz="700" b="0" i="0" u="none" strike="noStrike" dirty="0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2012/14/16</a:t>
                      </a:r>
                      <a:r>
                        <a:rPr lang="zh-CN" altLang="en-US" sz="700" b="0" i="0" u="none" strike="noStrike" dirty="0">
                          <a:latin typeface="宋体"/>
                        </a:rPr>
                        <a:t>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350*150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±0.002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31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>
                          <a:latin typeface="宋体"/>
                        </a:rPr>
                        <a:t>研磨加工機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进荣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 dirty="0">
                          <a:latin typeface="宋体"/>
                        </a:rPr>
                        <a:t>韩国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2</a:t>
                      </a:r>
                      <a:r>
                        <a:rPr lang="zh-CN" altLang="en-US" sz="700" b="0" i="0" u="none" strike="noStrike" dirty="0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2020</a:t>
                      </a:r>
                      <a:r>
                        <a:rPr lang="zh-CN" altLang="en-US" sz="700" b="0" i="0" u="none" strike="noStrike" dirty="0">
                          <a:latin typeface="宋体"/>
                        </a:rPr>
                        <a:t>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500*200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0.001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0.001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31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>
                          <a:latin typeface="宋体"/>
                        </a:rPr>
                        <a:t>精密放電機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群基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宋体"/>
                        </a:rPr>
                        <a:t>CJ-23C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台湾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6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2013</a:t>
                      </a:r>
                      <a:r>
                        <a:rPr lang="zh-CN" altLang="en-US" sz="700" b="0" i="0" u="none" strike="noStrike" dirty="0">
                          <a:latin typeface="宋体"/>
                        </a:rPr>
                        <a:t>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300*200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±0.005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±0.01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31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b="0" i="0" u="none" strike="noStrike">
                          <a:latin typeface="宋体"/>
                        </a:rPr>
                        <a:t>精密平面研削盤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冈本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宋体"/>
                        </a:rPr>
                        <a:t>PDS-650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日本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2015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600*500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31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b="0" i="0" u="none" strike="noStrike" dirty="0">
                          <a:latin typeface="宋体"/>
                        </a:rPr>
                        <a:t>精密平面研削盤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福裕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宋体"/>
                        </a:rPr>
                        <a:t>FSG-2060ADIV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台湾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1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2022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2000*600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±0.002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±0.002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31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b="0" i="0" u="none" strike="noStrike">
                          <a:latin typeface="宋体"/>
                        </a:rPr>
                        <a:t>精密平面研削盤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福裕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宋体"/>
                        </a:rPr>
                        <a:t>FSG-3A 1224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台湾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1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2015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300*600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±0.002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±0.002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31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b="0" i="0" u="none" strike="noStrike">
                          <a:latin typeface="宋体"/>
                        </a:rPr>
                        <a:t>精密平面研削盤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福裕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宋体"/>
                        </a:rPr>
                        <a:t>FGS-1632AD111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台湾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2019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800*400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±0.002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±0.002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31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 u="none" strike="noStrike">
                          <a:latin typeface="宋体"/>
                        </a:rPr>
                        <a:t>細孔放電機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振邦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台湾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2015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400*200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 dirty="0"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 dirty="0"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31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latin typeface="宋体"/>
                        </a:rPr>
                        <a:t>ＣＮＣマシニング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润星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宋体"/>
                        </a:rPr>
                        <a:t>HS-955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0" i="0" u="none" strike="noStrike">
                          <a:latin typeface="宋体"/>
                        </a:rPr>
                        <a:t>日本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1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2014</a:t>
                      </a:r>
                      <a:r>
                        <a:rPr lang="zh-CN" altLang="en-US" sz="700" b="0" i="0" u="none" strike="noStrike">
                          <a:latin typeface="宋体"/>
                        </a:rPr>
                        <a:t>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900*500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>
                          <a:latin typeface="宋体"/>
                        </a:rPr>
                        <a:t>±0.01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 u="none" strike="noStrike" dirty="0">
                          <a:latin typeface="宋体"/>
                        </a:rPr>
                        <a:t>±0.01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9678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Tm="3000" advClick="0" p14:dur="800" spd="slow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1723" y="2045888"/>
            <a:ext cx="2422277" cy="3097612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889738" y="1033905"/>
            <a:ext cx="491962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30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Gisha" panose="020B0502040204020203" pitchFamily="34" charset="-79"/>
              </a:rPr>
              <a:t>01</a:t>
            </a:r>
            <a:endParaRPr lang="zh-CN" altLang="en-US" sz="3000" dirty="0">
              <a:solidFill>
                <a:prstClr val="white"/>
              </a:solidFill>
            </a:endParaRPr>
          </a:p>
        </p:txBody>
      </p:sp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105255" y="480229"/>
          <a:ext cx="6696825" cy="4578571"/>
        </p:xfrm>
        <a:graphic>
          <a:graphicData uri="http://schemas.openxmlformats.org/drawingml/2006/table">
            <a:tbl>
              <a:tblPr/>
              <a:tblGrid>
                <a:gridCol w="207458"/>
                <a:gridCol w="254968"/>
                <a:gridCol w="1402311"/>
                <a:gridCol w="931606"/>
                <a:gridCol w="934057"/>
                <a:gridCol w="303998"/>
                <a:gridCol w="257416"/>
                <a:gridCol w="757543"/>
                <a:gridCol w="588382"/>
                <a:gridCol w="529543"/>
                <a:gridCol w="529543"/>
              </a:tblGrid>
              <a:tr h="435272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latin typeface="宋体"/>
                        </a:rPr>
                        <a:t>検査設備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latin typeface="宋体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 dirty="0">
                          <a:latin typeface="宋体"/>
                        </a:rPr>
                        <a:t>3</a:t>
                      </a:r>
                      <a:r>
                        <a:rPr lang="zh-CN" altLang="en-US" sz="900" b="0" i="0" u="none" strike="noStrike" dirty="0">
                          <a:latin typeface="宋体"/>
                        </a:rPr>
                        <a:t>次元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latin typeface="宋体"/>
                        </a:rPr>
                        <a:t>蔡司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宋体"/>
                        </a:rPr>
                        <a:t>O-INSPECT 863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latin typeface="宋体"/>
                        </a:rPr>
                        <a:t>德国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1</a:t>
                      </a:r>
                      <a:r>
                        <a:rPr lang="zh-CN" altLang="en-US" sz="900" b="0" i="0" u="none" strike="noStrike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2020</a:t>
                      </a:r>
                      <a:r>
                        <a:rPr lang="zh-CN" altLang="en-US" sz="900" b="0" i="0" u="none" strike="noStrike">
                          <a:latin typeface="宋体"/>
                        </a:rPr>
                        <a:t>年</a:t>
                      </a:r>
                      <a:r>
                        <a:rPr lang="en-US" altLang="zh-CN" sz="900" b="0" i="0" u="none" strike="noStrike">
                          <a:latin typeface="宋体"/>
                        </a:rPr>
                        <a:t>10</a:t>
                      </a:r>
                      <a:r>
                        <a:rPr lang="zh-CN" altLang="en-US" sz="900" b="0" i="0" u="none" strike="noStrike">
                          <a:latin typeface="宋体"/>
                        </a:rPr>
                        <a:t>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±0.0019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±0.0019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45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latin typeface="宋体"/>
                        </a:rPr>
                        <a:t>景深顕微鏡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latin typeface="宋体"/>
                        </a:rPr>
                        <a:t>日本基恩士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宋体"/>
                        </a:rPr>
                        <a:t>VHM-970F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latin typeface="宋体"/>
                        </a:rPr>
                        <a:t>日本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1</a:t>
                      </a:r>
                      <a:r>
                        <a:rPr lang="zh-CN" altLang="en-US" sz="900" b="0" i="0" u="none" strike="noStrike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2021</a:t>
                      </a:r>
                      <a:r>
                        <a:rPr lang="zh-CN" altLang="en-US" sz="900" b="0" i="0" u="none" strike="noStrike">
                          <a:latin typeface="宋体"/>
                        </a:rPr>
                        <a:t>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45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latin typeface="宋体"/>
                        </a:rPr>
                        <a:t>硬度測定機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atin typeface="宋体"/>
                        </a:rPr>
                        <a:t>HR-150A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latin typeface="宋体"/>
                        </a:rPr>
                        <a:t>中国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1</a:t>
                      </a:r>
                      <a:r>
                        <a:rPr lang="zh-CN" altLang="en-US" sz="900" b="0" i="0" u="none" strike="noStrike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2017</a:t>
                      </a:r>
                      <a:r>
                        <a:rPr lang="zh-CN" altLang="en-US" sz="900" b="0" i="0" u="none" strike="noStrike">
                          <a:latin typeface="宋体"/>
                        </a:rPr>
                        <a:t>年</a:t>
                      </a:r>
                      <a:r>
                        <a:rPr lang="en-US" altLang="zh-CN" sz="900" b="0" i="0" u="none" strike="noStrike">
                          <a:latin typeface="宋体"/>
                        </a:rPr>
                        <a:t>10</a:t>
                      </a:r>
                      <a:r>
                        <a:rPr lang="zh-CN" altLang="en-US" sz="900" b="0" i="0" u="none" strike="noStrike">
                          <a:latin typeface="宋体"/>
                        </a:rPr>
                        <a:t>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45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 dirty="0">
                          <a:latin typeface="宋体"/>
                        </a:rPr>
                        <a:t>2.5</a:t>
                      </a:r>
                      <a:r>
                        <a:rPr lang="zh-CN" altLang="en-US" sz="900" b="0" i="0" u="none" strike="noStrike" dirty="0">
                          <a:latin typeface="宋体"/>
                        </a:rPr>
                        <a:t>次元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宋体"/>
                        </a:rPr>
                        <a:t>VMS-1510F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latin typeface="宋体"/>
                        </a:rPr>
                        <a:t>日本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3</a:t>
                      </a:r>
                      <a:r>
                        <a:rPr lang="zh-CN" altLang="en-US" sz="900" b="0" i="0" u="none" strike="noStrike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2012/16</a:t>
                      </a:r>
                      <a:r>
                        <a:rPr lang="zh-CN" altLang="en-US" sz="900" b="0" i="0" u="none" strike="noStrike">
                          <a:latin typeface="宋体"/>
                        </a:rPr>
                        <a:t>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50</a:t>
                      </a:r>
                      <a:r>
                        <a:rPr lang="zh-CN" altLang="en-US" sz="900" b="0" i="0" u="none" strike="noStrike">
                          <a:latin typeface="宋体"/>
                        </a:rPr>
                        <a:t>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±0.002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±0.002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45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latin typeface="宋体"/>
                        </a:rPr>
                        <a:t>工具顕微鏡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宋体"/>
                        </a:rPr>
                        <a:t>ST60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latin typeface="宋体"/>
                        </a:rPr>
                        <a:t>日本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8</a:t>
                      </a:r>
                      <a:r>
                        <a:rPr lang="zh-CN" altLang="en-US" sz="900" b="0" i="0" u="none" strike="noStrike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2016</a:t>
                      </a:r>
                      <a:r>
                        <a:rPr lang="zh-CN" altLang="en-US" sz="900" b="0" i="0" u="none" strike="noStrike">
                          <a:latin typeface="宋体"/>
                        </a:rPr>
                        <a:t>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45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latin typeface="宋体"/>
                        </a:rPr>
                        <a:t>投影機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latin typeface="宋体"/>
                        </a:rPr>
                        <a:t>NiKon</a:t>
                      </a:r>
                      <a:endParaRPr lang="en-US" sz="900" b="0" i="0" u="none" strike="noStrike" dirty="0">
                        <a:latin typeface="宋体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atin typeface="宋体"/>
                        </a:rPr>
                        <a:t>V-12BDC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latin typeface="宋体"/>
                        </a:rPr>
                        <a:t>日本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4</a:t>
                      </a:r>
                      <a:r>
                        <a:rPr lang="zh-CN" altLang="en-US" sz="900" b="0" i="0" u="none" strike="noStrike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2012/14/15</a:t>
                      </a:r>
                      <a:r>
                        <a:rPr lang="zh-CN" altLang="en-US" sz="900" b="0" i="0" u="none" strike="noStrike">
                          <a:latin typeface="宋体"/>
                        </a:rPr>
                        <a:t>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50</a:t>
                      </a:r>
                      <a:r>
                        <a:rPr lang="zh-CN" altLang="en-US" sz="900" b="0" i="0" u="none" strike="noStrike">
                          <a:latin typeface="宋体"/>
                        </a:rPr>
                        <a:t>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±0.002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±0.002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45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latin typeface="宋体"/>
                        </a:rPr>
                        <a:t>电子高度计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宋体"/>
                        </a:rPr>
                        <a:t>NiKon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atin typeface="宋体"/>
                        </a:rPr>
                        <a:t>MFC-101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latin typeface="宋体"/>
                        </a:rPr>
                        <a:t>日本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latin typeface="宋体"/>
                        </a:rPr>
                        <a:t>4</a:t>
                      </a:r>
                      <a:r>
                        <a:rPr lang="zh-CN" altLang="en-US" sz="900" b="0" i="0" u="none" strike="noStrike" dirty="0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2012/14/15</a:t>
                      </a:r>
                      <a:r>
                        <a:rPr lang="zh-CN" altLang="en-US" sz="900" b="0" i="0" u="none" strike="noStrike">
                          <a:latin typeface="宋体"/>
                        </a:rPr>
                        <a:t>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宋体"/>
                        </a:rPr>
                        <a:t>0mm-50mm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±0.001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±0.002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45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latin typeface="宋体"/>
                        </a:rPr>
                        <a:t>电子高度计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宋体"/>
                        </a:rPr>
                        <a:t>NiKon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atin typeface="宋体"/>
                        </a:rPr>
                        <a:t>MFC-101A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latin typeface="宋体"/>
                        </a:rPr>
                        <a:t>日本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latin typeface="宋体"/>
                        </a:rPr>
                        <a:t>6</a:t>
                      </a:r>
                      <a:r>
                        <a:rPr lang="zh-CN" altLang="en-US" sz="900" b="0" i="0" u="none" strike="noStrike" dirty="0">
                          <a:latin typeface="宋体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latin typeface="宋体"/>
                        </a:rPr>
                        <a:t>2012/14/15</a:t>
                      </a:r>
                      <a:r>
                        <a:rPr lang="zh-CN" altLang="en-US" sz="900" b="0" i="0" u="none" strike="noStrike" dirty="0">
                          <a:latin typeface="宋体"/>
                        </a:rPr>
                        <a:t>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宋体"/>
                        </a:rPr>
                        <a:t>0mm-50mm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±0.001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±0.002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45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latin typeface="宋体"/>
                        </a:rPr>
                        <a:t>数显分厘卡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latin typeface="宋体"/>
                        </a:rPr>
                        <a:t>三丰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latin typeface="宋体"/>
                        </a:rPr>
                        <a:t>大陆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20</a:t>
                      </a:r>
                      <a:r>
                        <a:rPr lang="zh-CN" altLang="en-US" sz="900" b="0" i="0" u="none" strike="noStrike">
                          <a:latin typeface="宋体"/>
                        </a:rPr>
                        <a:t>把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latin typeface="宋体"/>
                        </a:rPr>
                        <a:t>2012/14/15</a:t>
                      </a:r>
                      <a:r>
                        <a:rPr lang="zh-CN" altLang="en-US" sz="900" b="0" i="0" u="none" strike="noStrike" dirty="0">
                          <a:latin typeface="宋体"/>
                        </a:rPr>
                        <a:t>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atin typeface="宋体"/>
                        </a:rPr>
                        <a:t>0mm-25mm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±0.002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±0.002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45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latin typeface="宋体"/>
                        </a:rPr>
                        <a:t>卡尺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latin typeface="宋体"/>
                        </a:rPr>
                        <a:t>三丰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latin typeface="宋体"/>
                        </a:rPr>
                        <a:t>大陆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20</a:t>
                      </a:r>
                      <a:r>
                        <a:rPr lang="zh-CN" altLang="en-US" sz="900" b="0" i="0" u="none" strike="noStrike">
                          <a:latin typeface="宋体"/>
                        </a:rPr>
                        <a:t>把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latin typeface="宋体"/>
                        </a:rPr>
                        <a:t>2012/14/15</a:t>
                      </a:r>
                      <a:r>
                        <a:rPr lang="zh-CN" altLang="en-US" sz="900" b="0" i="0" u="none" strike="noStrike" dirty="0">
                          <a:latin typeface="宋体"/>
                        </a:rPr>
                        <a:t>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atin typeface="宋体"/>
                        </a:rPr>
                        <a:t>0mm-150mm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latin typeface="宋体"/>
                        </a:rPr>
                        <a:t>±0.01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±0.01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45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latin typeface="宋体"/>
                        </a:rPr>
                        <a:t>块規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latin typeface="宋体"/>
                        </a:rPr>
                        <a:t>精展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宋体"/>
                        </a:rPr>
                        <a:t>CIN-GBB7C0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latin typeface="宋体"/>
                        </a:rPr>
                        <a:t>大陆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4</a:t>
                      </a:r>
                      <a:r>
                        <a:rPr lang="zh-CN" altLang="en-US" sz="900" b="0" i="0" u="none" strike="noStrike">
                          <a:latin typeface="宋体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2018</a:t>
                      </a:r>
                      <a:r>
                        <a:rPr lang="zh-CN" altLang="en-US" sz="900" b="0" i="0" u="none" strike="noStrike">
                          <a:latin typeface="宋体"/>
                        </a:rPr>
                        <a:t>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宋体"/>
                        </a:rPr>
                        <a:t>1mm-100mm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latin typeface="宋体"/>
                        </a:rPr>
                        <a:t>±0.001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±0.001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78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latin typeface="宋体"/>
                        </a:rPr>
                        <a:t>针規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latin typeface="宋体"/>
                        </a:rPr>
                        <a:t>精展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latin typeface="宋体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latin typeface="宋体"/>
                        </a:rPr>
                        <a:t>大陆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5</a:t>
                      </a:r>
                      <a:r>
                        <a:rPr lang="zh-CN" altLang="en-US" sz="900" b="0" i="0" u="none" strike="noStrike">
                          <a:latin typeface="宋体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latin typeface="宋体"/>
                        </a:rPr>
                        <a:t>2018</a:t>
                      </a:r>
                      <a:r>
                        <a:rPr lang="zh-CN" altLang="en-US" sz="900" b="0" i="0" u="none" strike="noStrike">
                          <a:latin typeface="宋体"/>
                        </a:rPr>
                        <a:t>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宋体"/>
                        </a:rPr>
                        <a:t>1.0mm-6.0mm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latin typeface="宋体"/>
                        </a:rPr>
                        <a:t>±0.001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latin typeface="宋体"/>
                        </a:rPr>
                        <a:t>±0.001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92099" y="236822"/>
          <a:ext cx="6723140" cy="243401"/>
        </p:xfrm>
        <a:graphic>
          <a:graphicData uri="http://schemas.openxmlformats.org/drawingml/2006/table">
            <a:tbl>
              <a:tblPr/>
              <a:tblGrid>
                <a:gridCol w="391575"/>
                <a:gridCol w="1446836"/>
                <a:gridCol w="980119"/>
                <a:gridCol w="923388"/>
                <a:gridCol w="280020"/>
                <a:gridCol w="293799"/>
                <a:gridCol w="725519"/>
                <a:gridCol w="572912"/>
                <a:gridCol w="554486"/>
                <a:gridCol w="554486"/>
              </a:tblGrid>
              <a:tr h="2434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latin typeface="宋体"/>
                        </a:rPr>
                        <a:t>番号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latin typeface="宋体"/>
                        </a:rPr>
                        <a:t>設備名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i="0" u="none" strike="noStrike" dirty="0">
                          <a:latin typeface="宋体"/>
                        </a:rPr>
                        <a:t>ブランド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latin typeface="宋体"/>
                        </a:rPr>
                        <a:t>型番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latin typeface="宋体"/>
                        </a:rPr>
                        <a:t>産地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latin typeface="宋体"/>
                        </a:rPr>
                        <a:t>数量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latin typeface="宋体"/>
                        </a:rPr>
                        <a:t>購入年日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i="0" u="none" strike="noStrike" dirty="0">
                          <a:latin typeface="宋体"/>
                        </a:rPr>
                        <a:t>ストローク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latin typeface="宋体"/>
                        </a:rPr>
                        <a:t>最初精度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latin typeface="宋体"/>
                        </a:rPr>
                        <a:t>现有精度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8" name="Picture 48"/>
          <p:cNvPicPr>
            <a:picLocks noChangeAspect="1" noChangeArrowheads="1"/>
          </p:cNvPicPr>
          <p:nvPr/>
        </p:nvPicPr>
        <p:blipFill>
          <a:blip r:embed="rId4" cstate="print"/>
          <a:srcRect l="2971" t="2359" r="1981"/>
          <a:stretch>
            <a:fillRect/>
          </a:stretch>
        </p:blipFill>
        <p:spPr bwMode="auto">
          <a:xfrm>
            <a:off x="6931633" y="124133"/>
            <a:ext cx="1938091" cy="189547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8729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Tm="3000" advClick="0" p14:dur="800" spd="slow">
        <p:circle/>
      </p:transition>
    </mc:Choice>
    <mc:Fallback>
      <p:transition spd="slow" advClick="0" advTm="3000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78f1586ca68beac1390c153a3c92bbf196a1"/>
  <p:tag name="ISPRING_ULTRA_SCORM_COURSE_ID" val="5F5E9A52-1D9B-4D3A-961A-7E2E8B3AB0FB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RESENTATION_TITLE" val="蓝色简约大气商务通用工作汇报总结PPT模板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DbgqtQyVqDZXQEAAAPEQAAHQAAAHVuaXZlcnNhbC9jb21tb25fbWVzc2FnZXMubG5nrVjdbts2FL4v0HcgBBTYgC1tB7QohsQBLTE2EVlyJTpONgwCIzE2UUlM9eM2u+r19hK72jP0Yk8zdO+xQ0pO4v5AUhLABkzK5zuH53znh9o/fJ+laCOKUqr8wHq+98xCIo9VIvPVgbVgRz++slBZ8TzhqcrFgZUrCx2OHj/aT3m+qvlKwO/HjxDaz0RZwrIc6dXNGsnkwJqPI9ufzbF3Frn+xI/GdGKNbJVd8vwKuWqlvvvp5av3z1+8/H7/aSvXByacYdfdBUIG6cWzHkAeC3w3AjTiRh45Zdbo08c/P3388N8/fw0T9hfMpR6xRu2PYdLzgJxo1X/0VL0IAuKxKHSpQyIaRp7PjFdcwohjjc5UjdZ8I1Cl0EaKd6haC4hoJQuBylQm5kGsYCOvRZcyx59h6kUBCVlAbUZ9zxqFqiiufjCwvK7WqgB1JUpkyc9TkRidwB3z/LIQJajmFXALwadaS/inyrjM9zpVB3hJvUnEfN8NI+I52x1rRPIEOQXXagaiBDgkAQAUvBTFHWQjwzcjjnCaDkOY0snUhS/TJkzlap3Ctxpqx5xADOYi75ICjpAAKBaGSz9wtNNAFeLokpflO1UkO/y4HaguYOrZPlDQZrfAmcbYAkOMJVSQohBx1QU2I2GIJyQa+6dAZGvk+UMk/GPIueMhEmckhBQhYZeMh0/oBGvC6xTb8n+bXzHXdE6vEI9jkNPu20hVl7CjXQpZYDKt3BumJiSvFxA2it1vpHGDCt41q5XcCLCjSETRqQiKjE0czaLXC/pLdISpS5wIaOX4y4iZ4qc1ZvwK5apCPNnwPBboXMS8Bq5fwbNEJuaZjrPR/7aWvyNetVXlSVuQPIecPhlqz04N+4pZdQk2VZXILqsu1dphrfl3sUJz+psm9Dn63fSHNvFwQP2HiUwpszptqu6943Nt2dAYdRpxT0/1j9ZDWxI2tXVMoWCNpeovQaCb6v4BDTDtL0W9I1A0b0o01HCaXwzQ6fktgKfQXTFOwFU7JpyACwfIL8k4pAwGpKU4L2XVOXaYbGwC9PXQxjDxpaISN8l4Li4UTDip4Jtm+oAuZCLdGdBbw81Oq2CUuWCyB4CrhjwAmcoM7E96YC5mZOuBpsDvnGSp6jQxyZvKN6bIg2/rTHw5Nl0UKjO7KS+35G2azOF9rGgOFzRK5wPa/3X+9Y7PrfS7e5RCggN7GtnYs4ke+XWupj2FIAW0K1wWRi4ea3HIhYxX8Rqa6YWq86QnUDOwO+QIA1h75lDwIl7/++HvnhifWdLsonb350EgkNi6CpJrsF89VYnyty4Qhse7cmbRR6q94Gzlet53GAUWPsgdgjetJVMZbO116wWSt0HDjGF7OoM8CA3tVV3A6DYEYYaDY6hlZgq3RjNevIFCyJRKB6EYV2sCVsO039wx6yqVuRgie79Wog/M6DzCjmNu3ZB8qYzfND0zgRtF3F6/U7h+9wWzp9iDOvsZnkhkNRDQtKZtFYJEb9Y3ab75slNdr0rz6mL/6a03Gf8DUEsDBBQAAgAIANuCq1C7E9ElOQMAAJAMAAAnAAAAdW5pdmVyc2FsL2ZsYXNoX3B1Ymxpc2hpbmdfc2V0dGluZ3MueG1s1VfdbtowFL7nKSxPvSxpO7p2KKGqCmjVWkCFaetVZWJDrDp2FjtQetXr7SV2tWfoxZ5m6t5jxzFQULsu/UHahBDx+fnO/4nx9y5igUYs1VzJAG+WNzBiMlSUy2GAP/Sa67sYaUMkJUJJFmCpMNqrlfwk6wuuoy4zBkQ1Ahipq4kJcGRMUvW88Xhc5jpJLVeJzAC+Locq9pKUaSYNS71EkAn8mEnCNJ4iFACAb6zkVK1WKiHkO6RjRTPBEKfgueQ2KCKagugIe06sT8LzYaoySQ+UUClKh/0Av9rdt5+ZjIOq85hJmxNdA6IlmyqhlFsviOjyS4YixocRuLtTwWjMqYkCvFWxKCDt3UXJsV3oxKIcKMiBNFP4mBlCiSHu6OwZdmH0jOBIdCJJzMMecJCNP8D13tm7007j5Oiw9f6s124f9Q47zolcx1vG8b1lQz44pLI0ZHM7PjGGhBH4DToDIjTzvUXSTGyg5JJz9oz6SkDucy1oo7jPaIvEbKEa3XMumyC5idEAAhGTAO+nnAiMuCGCh3NlnfW14SavenNREgEWtCdDx118a95lJ4xIqtmiWzOOtjkPax9VJiiaqAwJfs6QUQjiz2J4ihhaLA4apCrOqdA+BmnBweKIszGje3lOp4B/MnQKJuIMNKFXE8GMs/A545eozwYqBVxGRtDZQOfa4ZcfBZwQrW9ByczHte7RYb1xdtiqNz6t2QAJHREZPhIcCs7ixKwEn0yQVGamB+kISaZZXhTKac4rElv56WXQPM6EK/NLF2MBeoUlWY2VxxTmrx4UNhuRUT6IdrhyaBhBDiVxmMAIYV1wmbGigCGRSEkxQSSEtabtWI+4yjRQ3AA7aP10D50+4jI/DWG1gcWUsrQQ5Mbm1uvK9pud3bfVsvfz6vv6g0rThd8RxJpzG//gwZU/X/t3t6Hv2S19/9I2afZv7uyb6y8311e/fnwrktyb66/FhU8b3SJirXYRqfb7IlIn7nXTWXjVFHIB1tPQjRssKMFjbhh9yWZ7QsM86y3vum01DbPCmJ8zJP9NyO40vzAu3RB9794rrOXEXPIYEmGX4/zeW9uubMCd815WqQRoy/8iaqXfUEsDBBQAAgAIANuCq1CqJqTwsQIAAFUKAAAhAAAAdW5pdmVyc2FsL2ZsYXNoX3NraW5fc2V0dGluZ3MueG1slVZtT9swEP6+X1F13wl7LZNMJSidhMQGGojvTnJNrDp2ZDtl/ffzK7HbpM16Qqrvnsd3vreC5Jaw5YfZDBWccvEMShFWSaMJuhkpr+d5pxRnFwVnCpi6YFw0mM6XH3/aD8os8hyL70BM5WxwAb2bhf1MoXgf3xZGxggFb1rM9g+84hc5LraV4B0rz4ZW71sQlLCtRl7+WKzWow4okepeQZPEtL4yMo3SCpASTEjf10bOsijOgQZPl/YzkdO7Ov36A9qOSKIs7eaTkTFaiytIk3x1Y2Qcz/TtaVUWRk4TFPxVGvrls5FRKMV7EOnld1+NjDJ427X/0yOt4JVJaMo5XcR3DuW41ONnoro0cpZgHmQcna2CT499610E8l/juUdmXAWnTyavBwvBFD2nsFSiA5SFk7PJmr89dkrPByw3mEoNiFU96EkH/YQ7Ga5JdT3uD7wRVkYgr+gRr5x2DaxcvBEw1ff41erWroo4vnddFKCAnVdGEfbKHvlbp/UIGSl75DMlJTwyuj+CH1ocJ5T4Fvtins6+tgLD+hjyFU7Bajw9mMGVkWuvCJiGl7CUJpwX0oCpGsqszoWUHcWEGN6RCivC2S+Dy/f2MRJlBwbfacN9hRRRFIbazcaol3RcL3tOu9Fb03Z0Pwr949x5pvQOv55jpXBRN/pHSc5nnnc9t/fMs2GKWZMaD+KebfhUUoPFFsQL53SyH8YVTAZzN1xjcJRFWUDZcJ6Rv2SoAKxrchBrXTcCoXFSncPVpKqp/lOvBN6gTAkjRsdUtb6OYfLel5HCNwFgUdSha93BWZqOKkJhB2H2I4V98NjLkNRdOtZwN+oBNipuOa+Z1JN+VfStEuNSwwDhVcc1zHCWCX2vcC7t05LRD1u4n/1kL4d1Znovdu8UvpeSm7X9OIdaaf6d/AdQSwMEFAACAAgA24KrUHsZ2/sMAwAAoQsAACYAAAB1bml2ZXJzYWwvaHRtbF9wdWJsaXNoaW5nX3NldHRpbmdzLnhtbM1W305aMRi/5ymaLl7KUeemIweMEYxEJ0RYNq9MOS2cxp72rO0B8crr7SV2tWfwYk+zuPfY11NAiI4djSwLIdDvz+/7/7Xh3lUi0JBpw5Ws4s3yBkZMRopyOajiD93D9V2MjCWSEqEkq2KpMNqrlcI06wlu4g6zFkQNAhhpKqmt4tjatBIEo9GozE2qHVeJzAK+KUcqCVLNDJOW6SAVZAw/dpwygycIBQDgmyg5UauVSgiFHum9oplgiFPwXHIXFBFHNhE48FI9El0OtMokPVBCaaQHvSp+tbvvPlMZj1TnCZMuJaYGREe2FUIpd04Q0eHXDMWMD2LwdmcboxGnNq7irW2HAtLBQ5Qc20dOHMqBghRIO4FPmCWUWOKP3p5lV9ZMCZ5Ex5IkPOoCB7nwq7jevTg6bzfOTpqnxxfdVuuk22x7J3KdYBEnDBYNheCQynTEZnZCYi2JYvAbdPpEGBYG86SpWF/JBefcGfWUgNTnWhj1wVMxruJ9zYnAiFsieDTjWqIHzB5yATE43c1yX1p8D+jjjWKiDZs3NOUYl8Wo9lFlgqKxypDglwxZhSCiLIF/MUPz6UZ9rZKcKoixyAhOGRpyNmJ0L8/SBPBPhs7BRJKBJjRfKpj1Fj5n/Br1WF9pwGVkCK0KdG48fvlJwCkx5h6UTH1c65w0642L5mm98WnNBUjokMjoieBQQpakdiX4ZIykslM9SEdEMsPyolBOc16R2MrPL4PhSSZ8mV+6GHPQKyzJaqw8pTB/9aCw2ZgM80F0w5VDwwhyKInHBEYE485lxooCRkQiJcUYkQgWlXFjPeQqM0DxA+yhzfM99PqIy/w0gJsDLGrKdCHIjc2t19tv3u7svquUg58339eXKk1WeFsQZ87v8IOlS3y2yB9uwzBwu/PxNWx19q+28N3tl7vbm18/vhVJ193t1+LC541OEbHTVhGp1nERqTN/gbTnLo9CLsDCGfgBgpUjeMItoy/ZPs9ogeU3sW+QF2qBFUaxtJH/3yD8afbwWnhphcGjT8ES0Bef1bXSb1BLAwQUAAIACADbgqtQwMpWoYMBAAAABgAAHwAAAHVuaXZlcnNhbC9odG1sX3NraW5fc2V0dGluZ3MuanONlMtuwjAQRfd8ReRuK0Sfod2hQqVKLCq1u6oLJ5gQ4diW7aSkiH8vY16xMyl4NvHNyR3PRON1L9oukpLoOVq7Z7d/9/dOY6BZXbJrX+cdegE6MTyfsc+8YDwXjARIdfj0KG9OBGZMhDNN6g+wNQ0/IuHNnHLTxBVioRHNIFqFaD+ItsIS/3qV7avaVdRoc1JaK0U/lcIyYftC6oI6hly9utUsMIBlxfQZdE5T5pnGbnWRJ8eHGKLJpbJQVNRTmcl+QtNlpmUpZl35F7VievvDlztg8BS/TDw7nhv7ZlkRJp4MIbpJpZkxbJ/3cQKBwpwmjDd8B279g3rG7YICuspNbg/06AaiSSuasVaXhiMIHxNbr1Y3Y4g2Z9nK7oi7WwiP4LRmumU1vofwQKlKdcEPVFpm0JEW2u75EeWSznKR7VMPIFAODgu2Xd07FeqOPybeCMlghBbIRBZdF8cFU2/RwTVB1ik28xwTBSZKJLHCwOooesex4T0C+6/o+9xhQrve5g9QSwMEFAACAAgA24KrU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24KrUP07vX9tAAAAbgAAABwAAAB1bml2ZXJzYWwvbG9jYWxfc2V0dGluZ3MueG1ss7GvyM1RKEstKs7Mz7NVMtQzUFJIzUvOT8nMS7dVCg1x07VQUiguScxLSczJz0u1VcrLV1Kwt+OyyclPTswJTi0pASosVijISaxMLQpJzQUySlL9EnOBKpPzc3NT8xR0FZ7sX/dsyk4lfTsuAFBLAwQUAAIACAD3klN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bgqtQqlRyRGEJAAA4PgAAKQAAAHVuaXZlcnNhbC9za2luX2N1c3RvbWl6YXRpb25fc2V0dGluZ3MueG1s7Vvdj9tKFX/nrxgFXQkktPlwPlEa5NiTXatZJ43d3RaEIm88u7HWH8GebLtXeeACEkII8YjUe5EAIXRf4AkJ9V7E/V+QuoUn/gXOjO2NnU2y9rYVILxuq/rM+Z1zZs7HeOa03eDScqVlQD3H+tigludqhFLLvQh6X0OoO/Nszx/7JCA0KK8pp5Zrei8U99xjNKAG1HBNwzclNhr0KmjAf1C7JbblNrzV+/UaatVxDbeRjBsSjHUEuSNIMCbXqlK3vCEilOuTGXHpdqndcmr0LkBxA+JTxTXJy56Q5k4OpWdw6BumBXxBr1lnzyrWupLr7EH1aqPVwKuaKAhCE0kNuSpXVq1WpyVWEa7UGxVh1W/XhJqAqo1GtdNcVVu1hgBvg04TpNRxp4nqrXq9Jq9quAZoJIp9uSatWkKnWhVBG253pNVg0G9VKqharQp1edVoCoN+BQG3ADJEoc0WUJCFvtBciX2x2hbQQBr0B/UVlnFTaqB2DTcrlVW93xcqlfXirmeXXK41NfN04uW8R+BWF2wdZbFV3hJc3dnS94FZJ87CNihBZ0ZAVMMhj0ozz3GIW4riksdwzBWbk6aGRCC7gO/dfP7bm19/1S3zl3iEW5BMgSQdWeaj0tmSUs89mHkuBbMOXM93DLvU+3oYJdEcsiC9K+LnwZ0bM7JW1+I/WWGRLohcePaBYE0Xhns99C68gzNjdnnhe0vXzGTm/HpBfNtyL4G70mlJeK8i2wqoQomTsg+32ZMdtoDKFBBmXhOzJxPSNs6IHWus8J8cuLXK+1dkA3plBRblULHKnn3QhXFB0g5oi+zZj3FBS9prLfbcD6LkJQV2gSV6bS+7bVwTP60kLIx7Ud5iucgbTwvfu2CLncbd7+hbnO1BnXEvmIUV9mQCsQkyhZm8FC0bn7+8wRi9btaSrgNawLnJ4hKRuMhxfyqNjsei+nw6HB2Opn3lsNSTwqxELC2/UWu2X1YbzW92yxEuoyTtWBwO07IQF9aoZJOl6pPRcAoC8XCq4md6qcf+zA0dPdWHiopLvegvuQWMJ/ik1GN/ZoE+nUywqk+1oSLjqaJN1ZHO12WIdSyXes+9JZobVwRRD11Z5AWic4KgPFs+QYFtmXyAlWzLXZIM+uTRsaio0wnW9Iki6cpILfU0z/evv8UlG0s6h+CZGwEyrcA4s4nJ1UKI8HFWXkA7/xJD8IvOLeD0HMNyD7Jon4inino41UejoTbFqhxTSj3smkj2DaYpv6CJqOEJyPBh8/UfBp/y6OMSkGjbuYUcKYdHQ/itM0OOrIu5Db/pA6wZY3DJmLgZgBA4eAJRp2mno4nM1hAUIgMtjCB44flmKmiSrssgW1GlEYSmpCfk60xMLBscb7kzCB0yoxnkHWNNEw/xtD96BjEOuTnKCRo9hpR8nBP0HGuQQ1jLAFPFE+VQZBnB0jBOkDgHZwaLd/saGbMZ4NhqXlneMgAKW2FIE56NwUFuTRp+8hQcqYjDHdkeCobF5m8X1hUBU3wTtrkMuqAMSVhm0fXkqfLd6UBUhlieQrjJo9OpzqskU+oY18j1KDLMK8OdwVcsmRlLyIRrGDMtk48xz3MTfrC0PkYGjerPR1HpUmX87KMHmJQqeFssg09kUAafKQt6n3a2bNEMHmgIi/WdVmRZgAeboElYFSfK6P24KLCcpR1W6ffhqFvj8jrrXjvefb2yu+0DGKOFJbivQEXrW14uEIadmG05sHnauYCKOgB147CeQ8FnZ9FcAtRRJEP10DuIOYGVSxlyAiuaT8Qp7muKDh9bp+SMnT4ygHmuhl7b7m92RrQJHMVvU/WMnHvwvWQT4yr8kIG9i7s/i5cTn0qprUVX9CEYroLMizCoQKptOewMlU3s02McL0W4G6Tmc+otbZNnt21d8h0B1nnpkLvfYee+53CqbQRxXIeb0nfe0ZBwipNQ7zjfB8Rtgmb2VSI/38ljGhYn0tFUElUJsxMFy2c7Ow6yg63JUNemQ7HPJECaOAadzWEXPmfnvOyywhOBjAciyIsmPx7rb15/+c9PP//7D/+QXdKGSSEVRdRv55UD+c8KJ76V9z3VoyT4fgY5uthPQ/lLRmB0poqhN5/++c3vX4U3XW9/9PrNT7+8+dUn//jb67evfnK7SlkkKxDA7+VIY4TbluM57Aosk2pIkcjNoq6L0tExZBF8dL750+9uPvvF2x//8e0XXz158q+/vmp2mlWh1RBiSejmZz+/+eyLN7/8y9vffALj1YbQbFU6tWq1lVPvsTh5DLWUHx9KvWPDv4RarHueHeQUxD3Jwh1CISd0fWpeUttySU74O29ubPK6Mp6KssyvEyDtbWt2Ge7oJpyJoptDZHsXeeRJR6IKBX9DJDEtml8m3y/jQghVJnxf15irrdvnLWF9R2MbsC3Q1JWPS33PHrPLsru3w8DA7vYg8nvUZ7cE8VuSI5h7LyLfRVxJyibnGEwYs8/PBO+atsk9Ydlm9s4NO4h4I8om44lnw04jhbNJiE7TN1GS1Od3yQnALemO4XBuu8OdIG7yq+QlvcOfIG7ya2yTGsFB8Q5ocySJjK/3+oafpGdxHPAQl1e1iCd+S/MwC4bsmjdImBQR0pyOZ5Ie32t1yyFRLjNa0uDyDou77u3n0DHDnF3zaQesjZEaWMdueX/wdqlFbbI7svk8IP+S02Kv+aI/bEZsLkVIRfR6QR6V4FhjzOZsXwhKKJLxqMREhi2eXbhFXMpYJUsgeTbshzq8lPNKng/osgqeD+KFmb4f1C3fWahueZ+DupHY3f5zl84Z8TGEgEXi2EzTktzz+GLthH/fxixRZdkxmhRA5yDbhRPXLShBScUVMfzZPI6q8CU5Dp+q1LLJFYnrVIKQWJz98+8GkBz7Y1ukQ3JOk7UzomxNggTbnSyIKt06GJPc6YGdMH7C24oLR7ZlXcS9Le2ocRbw6W+pVvHWk1C2ZTeKyzQL+CRrSEiF7hZlwLvLAd1ycpeFKrWlVbu3fxu2f4v+bdG/Lfq3Rf+26N8W/duif1v0b4v+bdG/Lfq3Rf+26N8W/duif1v0b4v+7f9c/1bjl4FF8zb7+eq/sT8LSeEt/VnuRmfRbC2are+12br/fvvh3dY164dptibsLrqt/3fd1n2NpgyNnwf3WzN0MouG64dvuIawfP3WEFO0Wz9wu3X3rpOl27r3n/78B5utmzSAgryd/zn831BLAwQUAAIACADcgqtQYnNrracMAADaIQAAFwAAAHVuaXZlcnNhbC91bml2ZXJzYWwucG5n7ZppWFPX1scPSh2qDFqVKgjaFmgrEi3FMAg4UJAyWUQZJEIblYqSECBGhiStE72iphYFlKl9URQD5I3cJCQxRByI3gBpMRAhHIKGQU4MXIlJyMg9Cbf33g/3w/u8n/Mh5zx7n/3ba+21/vvs9Zwnf9kbF+nw/rr3AQBwiNoTngAA9jEAsBC3ZBHcY97lEwnf7PISIncBLT1uk3DDPnNn7E4AoFOWGb99D24vzdmTkgcAjo8sPzsB9s5hANiIjQrfmXjqkBKMLz08phO8LIgtsCuwG1iUZo/sqDnbduG03ZOzHbgVXqc3LHrcdsN56dLWtbt2uEQkOq9aEf74+qUI5/yT9fVL1QbwiPvE5PQQCtWHyjTfbFnoAu6b2K6uhqbWQcX6aiiPeoyNk3dCz+PDUCheIV55xikUdgmYrftSH8n4Oesj1czuLToJ39znaFlOgH1fROc9R690ono/dyPc8WBjYwTcRmKHTyAtXEB439c9ffgg8Gu48cPuxObRoUgPorjF/s9n+E2WYY7XMxbAN2f7DyzDNlRa+uw7LIM2LPGyNHZusYOvS04vha87nGMsXadtiA2xITbEhtgQG2JDbIgNsSE2xIbYEBtiQ2yIDbEhNuT/jDxk0/jmQssn2Aeb/99TBezfwiaZ9NDfrm2iTtSRSep3z+Np7kVv6EVxyiRlujJTidUGWCaqF+jArRov/wajmkYGJ2e5zOat6GKCrEpc6UnRERy96shmHfTMu+4EQXNov+GgAQxxt3w1PSxpQUmlz5zxRpRW0u1Hzdb0rcmSsa7nJQUvLouu8GUEn6JRTVPuohTTGIKcoui/lT6nl1CpSbThkwZX7H164RR7ot88KwgbZtaO3Z8zG8KKlXNmLd8jBUlOz+IWgE3tmWguon321VMOzsCUSeSkCM1WQZQU1ZbzrVy+ncpOnpaHyZ/XfnU0DABGyoPYGR60yEwE711CsKSJOdlZeyDkPLHuU3reFrasx3dtFp8ryFuDH9HVe5i+JzoPNsc7hbz7PZu1/0SjVDFy3zjqHZZC7lImRxCVm66KJcYrke66jTcSr34oK515sNDJzZWblUZsojPA5KQwl9Ubs8DZYnfppNWnBiVE7zdJRLnNdQKlsDezoY+IVdXVm+DwHoRcsl0Qh06k76vdj5Q1ueYdUCdrdMJHNWeiWPu0pVNvqw+sz+j/8TixaeHvmKqU9ScIi1vxER3FP6dqGd0m3Ek1vk6+uwb1zZWboaI7e3FN7Unqgq9a3oa4dhw5kRTmJL9Y/76zamBDmPktRfr6CzetX+5gILT1ogiZnUQpMG5HrI6Zenz9mLT6zyAFs4s2s53A4lZMV6gYDY0HO3SMXu28tUy66HLQSK1TIUW+vCz4dru3jkf9370efof7JuRvKBfWfZyceOpD6dW3qr1bPxKtaSRj9cPu87ZU+sCQY9wVceNSTfaz1s/O36ivKrLaKlLXeoCKp8TJ8Wo8WvPbocXTClOMfZnfusU0kJNiWkQ2O5BvO/YKUpb70AzDlzJ+eftrqOj13k7NozYRxlB2+jEu7OPMGrRUGTfIb31dS4l+PV6LR5f/3h2i6PT5rcoVAKB714h8bBQ0XgMbuOXbPTk+dC0jN0I+wjiIFC7sT1n/iaSQPtoDtRMIfpX52nT7MiU+T8TZOj/T5YNm40QYS4qtt8ylMZ2n1mCGU5BH6yDRaoJqateWwHrc3webXaEvSuXMxuSE6fV/8AjvCe8Ks8b3+PNLosBQX+5nqqLKriwDLip67TQigXXJsG4br+RZQ92V1h668iQhuPK+cUZIdQqdzVDDO6g6aGX+v+1zxnzoN/PzFgI5L4aLVd0ahrzd6p1BM8WdZuZhFS3vlaUxUYQ1oDyQmn066snPcnPa8fVnKUip28yO8iNiCfthx+ywWPtd+JX3V6qJjb/6/0//kk/VuLPnCmJAkdtHnyd0ob9I7YrTrw3sdlPnsYXtQ80ZMwbZHEk9kFln0g6YTTMUsrEe1HwCDsF6iLosrUjlSKOR2ibXMuEx/qJWDAYAHCW95GZcf3eYovPNwZD+VqN6T8foRWgkz+0nd29EyYedtwImbxrQZOg4quL+1RV7OjkXVqFRNX1bMXWyd/jHV+mgkeeKq8fQKFXfhRNlXKnw2MQdg9uKo1XEgVXZPXeLQsv1Tm+otHb9tB+RYb4f/Gh0ZkyowOMNDXMjXHYmWCkXb2cgGPkKCpdnDR97qA2HXl/GyWb1dTsAD16mQvFLCBwdPNKzegyW2AcZOFBFv7jhG2GD3+dQQk1BwUQNYbASFo5QSVE9XIZoOvMkeRwvl8nRt6uK+i+tjQ5h0sWh1WNIABwCALeGwnjKlL88gUOshPWWO6j1WxHzwxO8SBB08LDP6qWc7PPy8os+cMgKpH899kw5TqnBTKUgG8pxR7uNjEbhtTjXWA7bDgjY7kGa/dZQiIsCSV1w0u/SdrI8qpZ4PXjFmZAHHL/pyxhYZQ91Z0zc6uHc2ZtQ4TzGhOccIjGPrVVw5+f0Quy+6/c9RK8d66225kJUM0sNaJRSYJlGqf1fa9AfdNgnp2mL3YQKGn+4xWM8OjGr0c+Xo/zakkS/E6md+qn5RU4mfhooNFRa9XaKI7kQrdCg+y+lpFpdci02vhVQw4wvnRSywyKImSq5ZIeRhHgIcnvTzzSq8eVRRLdoFmrSItvzscJkGfGNNRNSqKcpMA6JBICS20XNbX/FhB0FK2/hDfS/ZPTe+TBhsSffOIZIEm1XdUGw4kJeGXUqaokH6RTvUs4Cb0UtBR04ubzsN6ZrNKvdOt+jhiNN06EnOZasZ4sHtoGeQYKac73WLBfoJ29LJaXRkNXvBKIDx/QifMvSdJJuDEri6/uCLoixDIrqVSmihdWYfTyGkP5ACwd6dlmg2t0L1CdWvBLnsnyfXWdVhc0bKBOnT60VusVCaFMwC2HNfK3kUFEzkdd207oQzz7Jr1JKrH3Z3syft5tn5dmfTIqZ/g1cxEgRqMKZo7d4o8r3iRj0tPZiNthgXUCNbqYu9T+kNdBp9KfuSZhroTDypQRL7Ctr4eNU8y91JVB40pKyJV5lWhmZTGyMjbhStn125AyVb1JiqdrhIoqhaxPt/r32dxfkfWuXg6ojLrC0xQOe6EDfG+K8E+E/6tsmEZDVtqDRL2jbk5/kGIR1NzPHv/8CATLnFa2Q0LDFm3lYMNSixDuCtD/NFvpJCkW/LP8Iv0ErIpvzmkNFaovppPgQdWLRjh4erdTerS8k/eQfIR7CturDPnh2bIjg/NvbJYIEEWuKdN6i0qNlehHDdz3U39cLHrKGFiWWeFVguPOvDzjhL9oxabuQc02urWcJMiKrhuxK2Fw55ADKr5teufCT5w4UXN6I15PdMyTZqm34QpGIpGmVMuXm399bcBmqRXDht/9uXsHMKfIv8vILn6uH3nSKrHY851X4t6dflmOkVmvSa5uSBiWXDf2WU+KN9FZ0xSCb5VkZ4174+rePN97MX/zCk2WYjCcPYgQ82rJ/rS0T7xV57qluZU0qJFNLcEzTPo41iCvnpejmEp01yZweXwT8UOqCYNI8tI1VBDi7t/XUgNu8VZnOMV6nn30LLbCLxIsqUPkiged/vOfhE8sBACxV1KvpzN7uYNiv54zjksECwsbKGE50LsRbMANwMVUsXFSPqfmfPuG8h9PujsP8gBMAzB7isSK1QbnpnEDYG2KBqhspDSTAq4JECwlYvR6i0sw5Oai6CX3hc4le9VC1M0BL8XXOSdQWD3yFCn4R4q09VqX4QLkYAIbujSp6Me1w0jw0uqBTExm53iQ/ztlsklTffxDb7OTo91P16ETYnA6KJ+v3FW3p4SmVLFn7ZscccT0ldDA0/ST93WdkvMw/EqntIsEV6jf4J+HaGzM+kGk3h32UEYvU+ED0/Lya/p6O0Tjj0fyl0gMN3rWnvsObjbptF/OzpOuegy450ajdbY/Jnfg6blrd99bCxJN0ndX9VtsufbiS/+VQYKWPqeoPzzcz5wxw3SqZPjJTJTM2OHzyqBTR3jbcAJeoIBEudh/wWkgvmTS5MZvC1w6sgUjls7de9nTc9FHDcPU4q3n1DsgUAyWc1VfSRwl8A6hPOJfqXQ6Xrzl8qQBnbhHICOgeVPXnlW4X4K2fjX/58Jy6zrW2L5vR4roQHjY091+q7WrDeBV2cLWlp+RO6jM2lm9ioixFd85Pd69VG+B99PzffyxoNpNx5ZaHD7SZFeJ7jl6MYi1IUJ630r8OPk0mLfFiGOFD+RB4v6B1vYX7O/9O6h7/KweFWWqy77aSI/lDqS2W4VFfxYW37Mo4/Q9QSwMEFAACAAgA3IKrUJXukX5LAAAAawAAABsAAAB1bml2ZXJzYWwvdW5pdmVyc2FsLnBuZy54bWyzsa/IzVEoSy0qzszPs1Uy1DNQsrfj5bIpKEoty0wtV6gAigEFIUBJoRLINUJwyzNTSjKAQgbmZgjBjNTM9IwSWyULA3O4oD7QTABQSwECAAAUAAIACABDlFdHDcAxHsABAADaAwAADwAAAAAAAAABAAAAAAAAAAAAbm9uZS9wbGF5ZXIueG1sUEsBAgAAFAACAAgA24KrUMlag2V0BAAADxEAAB0AAAAAAAAAAQAAAAAA7QEAAHVuaXZlcnNhbC9jb21tb25fbWVzc2FnZXMubG5nUEsBAgAAFAACAAgA24KrULsT0SU5AwAAkAwAACcAAAAAAAAAAQAAAAAAnAYAAHVuaXZlcnNhbC9mbGFzaF9wdWJsaXNoaW5nX3NldHRpbmdzLnhtbFBLAQIAABQAAgAIANuCq1CqJqTwsQIAAFUKAAAhAAAAAAAAAAEAAAAAABoKAAB1bml2ZXJzYWwvZmxhc2hfc2tpbl9zZXR0aW5ncy54bWxQSwECAAAUAAIACADbgqtQexnb+wwDAAChCwAAJgAAAAAAAAABAAAAAAAKDQAAdW5pdmVyc2FsL2h0bWxfcHVibGlzaGluZ19zZXR0aW5ncy54bWxQSwECAAAUAAIACADbgqtQwMpWoYMBAAAABgAAHwAAAAAAAAABAAAAAABaEAAAdW5pdmVyc2FsL2h0bWxfc2tpbl9zZXR0aW5ncy5qc1BLAQIAABQAAgAIANuCq1A9PC/RwQAAAOUBAAAaAAAAAAAAAAEAAAAAABoSAAB1bml2ZXJzYWwvaTE4bl9wcmVzZXRzLnhtbFBLAQIAABQAAgAIANuCq1D9O71/bQAAAG4AAAAcAAAAAAAAAAEAAAAAABMTAAB1bml2ZXJzYWwvbG9jYWxfc2V0dGluZ3MueG1sUEsBAgAAFAACAAgA95JTRyO0Tvv7AgAAsAgAABQAAAAAAAAAAQAAAAAAuhMAAHVuaXZlcnNhbC9wbGF5ZXIueG1sUEsBAgAAFAACAAgA24KrUKpUckRhCQAAOD4AACkAAAAAAAAAAQAAAAAA5xYAAHVuaXZlcnNhbC9za2luX2N1c3RvbWl6YXRpb25fc2V0dGluZ3MueG1sUEsBAgAAFAACAAgA3IKrUGJza62nDAAA2iEAABcAAAAAAAAAAAAAAAAAjyAAAHVuaXZlcnNhbC91bml2ZXJzYWwucG5nUEsBAgAAFAACAAgA3IKrUJXukX5LAAAAawAAABsAAAAAAAAAAQAAAAAAay0AAHVuaXZlcnNhbC91bml2ZXJzYWwucG5nLnhtbFBLBQYAAAAADAAMAIYDAADvLQ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33">
      <a:dk1>
        <a:srgbClr val="000000"/>
      </a:dk1>
      <a:lt1>
        <a:srgbClr val="FFFFFF"/>
      </a:lt1>
      <a:dk2>
        <a:srgbClr val="595959"/>
      </a:dk2>
      <a:lt2>
        <a:srgbClr val="F0F0F0"/>
      </a:lt2>
      <a:accent1>
        <a:srgbClr val="76A6D7"/>
      </a:accent1>
      <a:accent2>
        <a:srgbClr val="37415C"/>
      </a:accent2>
      <a:accent3>
        <a:srgbClr val="76A6D7"/>
      </a:accent3>
      <a:accent4>
        <a:srgbClr val="37415C"/>
      </a:accent4>
      <a:accent5>
        <a:srgbClr val="76A6D7"/>
      </a:accent5>
      <a:accent6>
        <a:srgbClr val="37415C"/>
      </a:accent6>
      <a:hlink>
        <a:srgbClr val="76A6D7"/>
      </a:hlink>
      <a:folHlink>
        <a:srgbClr val="37415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1323</Words>
  <Application>Microsoft Office PowerPoint</Application>
  <PresentationFormat>全屏显示(16:9)</PresentationFormat>
  <Paragraphs>572</Paragraphs>
  <Slides>15</Slides>
  <Notes>15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简约大气工作汇报PPT模板</dc:title>
  <dc:subject> </dc:subject>
  <dc:creator>极简办公</dc:creator>
  <cp:keywords>www.jjppt.com</cp:keywords>
  <dc:description>www.jjppt.com</dc:description>
  <cp:lastModifiedBy>feng</cp:lastModifiedBy>
  <cp:revision>22</cp:revision>
  <dcterms:created xsi:type="dcterms:W3CDTF">2016-01-20T15:43:23Z</dcterms:created>
  <dcterms:modified xsi:type="dcterms:W3CDTF">2023-03-22T04:03:51Z</dcterms:modified>
  <cp:category> </cp:category>
  <cp:contentStatus> </cp:contentStatus>
  <cp:version>1</cp:version>
</cp:coreProperties>
</file>